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9"/>
  </p:notesMasterIdLst>
  <p:sldIdLst>
    <p:sldId id="311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0" r:id="rId11"/>
    <p:sldId id="289" r:id="rId12"/>
    <p:sldId id="316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2" r:id="rId34"/>
    <p:sldId id="313" r:id="rId35"/>
    <p:sldId id="314" r:id="rId36"/>
    <p:sldId id="315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339966"/>
    <a:srgbClr val="66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4660"/>
  </p:normalViewPr>
  <p:slideViewPr>
    <p:cSldViewPr>
      <p:cViewPr>
        <p:scale>
          <a:sx n="66" d="100"/>
          <a:sy n="66" d="100"/>
        </p:scale>
        <p:origin x="-109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941E40-3B07-4725-9399-B2F85FF53E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57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579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58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58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58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580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7DB68B-7AC0-4949-A614-FF6F1A9E7D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8A0F3-D1A7-44F4-94B8-E666FBF2D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F7A7-2053-4E50-89A6-64F34A6409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3CB1-B60F-4DFB-B9F3-408DB3D26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716AD-5D68-4164-AB86-9DBFE302B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2B75-47A3-4868-AEE3-512BA6103A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CD66-755E-49C4-9EA2-C90F324A3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D240C-4306-47DF-8D06-D43ABFA36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D160-978F-4121-BBE3-910CA950F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96B1D-DA42-4BF1-9561-8B6D7A8050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10DB-8C4A-4D79-812E-F61FBD61E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7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47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47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47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47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47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447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47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414A18-0C77-48EB-8765-E64C33E3F58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323528" y="366794"/>
            <a:ext cx="8642350" cy="635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75000"/>
              </a:spcBef>
            </a:pPr>
            <a:r>
              <a:rPr lang="ru-RU" sz="2400" b="1" dirty="0"/>
              <a:t>Тема: </a:t>
            </a:r>
            <a:r>
              <a:rPr lang="ru-RU" sz="2400" b="1" dirty="0" smtClean="0"/>
              <a:t>Статистика использования рабочего времени, </a:t>
            </a:r>
            <a:br>
              <a:rPr lang="ru-RU" sz="2400" b="1" dirty="0" smtClean="0"/>
            </a:br>
            <a:r>
              <a:rPr lang="ru-RU" sz="2400" b="1" dirty="0" smtClean="0"/>
              <a:t>производительности труда и эффективности экономической  деятельности</a:t>
            </a:r>
            <a:endParaRPr lang="ru-RU" sz="2400" i="1" dirty="0"/>
          </a:p>
          <a:p>
            <a:pPr algn="ctr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План</a:t>
            </a:r>
          </a:p>
          <a:p>
            <a:pPr algn="just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1. Статистика использования рабочего времени и трудовых конфликтов</a:t>
            </a:r>
          </a:p>
          <a:p>
            <a:pPr algn="just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2. Статистика производительности труда</a:t>
            </a:r>
          </a:p>
          <a:p>
            <a:pPr algn="just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3. Система показателей эффективности экономической деятельности</a:t>
            </a:r>
          </a:p>
          <a:p>
            <a:pPr algn="just">
              <a:lnSpc>
                <a:spcPct val="120000"/>
              </a:lnSpc>
              <a:spcBef>
                <a:spcPct val="75000"/>
              </a:spcBef>
            </a:pPr>
            <a:r>
              <a:rPr lang="ru-RU" sz="2400" i="1" dirty="0" smtClean="0"/>
              <a:t>4. Международные сопоставления производительности труда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0825" y="519113"/>
            <a:ext cx="8713788" cy="334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ru-RU" sz="2400" dirty="0" smtClean="0"/>
              <a:t>Общая сумма человеко-дней явок и неявок (включая праздничные и выходные дни) всех работников за период называется </a:t>
            </a:r>
            <a:r>
              <a:rPr lang="ru-RU" sz="2400" i="1" dirty="0" smtClean="0"/>
              <a:t>календарным фондом времени</a:t>
            </a:r>
            <a:r>
              <a:rPr lang="ru-RU" sz="2400" dirty="0" smtClean="0"/>
              <a:t> (Т</a:t>
            </a:r>
            <a:r>
              <a:rPr lang="ru-RU" sz="2400" baseline="-25000" dirty="0" smtClean="0"/>
              <a:t>к.ф</a:t>
            </a:r>
            <a:r>
              <a:rPr lang="ru-RU" sz="2400" dirty="0" smtClean="0"/>
              <a:t>). Так как Т</a:t>
            </a:r>
            <a:r>
              <a:rPr lang="ru-RU" sz="2400" baseline="-25000" dirty="0" smtClean="0"/>
              <a:t>к.ф</a:t>
            </a:r>
            <a:r>
              <a:rPr lang="ru-RU" sz="2400" dirty="0" smtClean="0"/>
              <a:t> за период есть в то же время сумма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сп</a:t>
            </a:r>
            <a:r>
              <a:rPr lang="ru-RU" sz="2400" dirty="0" smtClean="0"/>
              <a:t> за все дни периода, можно получить среднесписочную численность работников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10</a:t>
            </a:fld>
            <a:endParaRPr lang="ru-RU" sz="1800" b="1" dirty="0"/>
          </a:p>
        </p:txBody>
      </p:sp>
      <p:graphicFrame>
        <p:nvGraphicFramePr>
          <p:cNvPr id="267265" name="Object 1"/>
          <p:cNvGraphicFramePr>
            <a:graphicFrameLocks noChangeAspect="1"/>
          </p:cNvGraphicFramePr>
          <p:nvPr/>
        </p:nvGraphicFramePr>
        <p:xfrm>
          <a:off x="2699792" y="4005064"/>
          <a:ext cx="3384376" cy="864096"/>
        </p:xfrm>
        <a:graphic>
          <a:graphicData uri="http://schemas.openxmlformats.org/presentationml/2006/ole">
            <p:oleObj spid="_x0000_s267265" name="Equation" r:id="rId3" imgW="119376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7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7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7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179388" y="298450"/>
            <a:ext cx="8785225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Кроме Т</a:t>
            </a:r>
            <a:r>
              <a:rPr lang="ru-RU" sz="2400" baseline="-25000" dirty="0" smtClean="0"/>
              <a:t>к.ф</a:t>
            </a:r>
            <a:r>
              <a:rPr lang="ru-RU" sz="2400" dirty="0" smtClean="0"/>
              <a:t>, следует выделить также табельный фонд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т.ф</a:t>
            </a:r>
            <a:r>
              <a:rPr lang="ru-RU" sz="2400" dirty="0" smtClean="0"/>
              <a:t>, максимально возможный фонд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мв.ф</a:t>
            </a:r>
            <a:r>
              <a:rPr lang="ru-RU" sz="2400" dirty="0" smtClean="0"/>
              <a:t>, явочный фонд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яв.ф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ru-RU" sz="2400" dirty="0" smtClean="0"/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Соотношение между ними следующее: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2400" dirty="0" err="1" smtClean="0"/>
              <a:t>Т</a:t>
            </a:r>
            <a:r>
              <a:rPr lang="ru-RU" sz="2400" baseline="-25000" dirty="0" err="1" smtClean="0"/>
              <a:t>т.ф</a:t>
            </a:r>
            <a:r>
              <a:rPr lang="ru-RU" sz="2400" dirty="0" smtClean="0"/>
              <a:t> = Т</a:t>
            </a:r>
            <a:r>
              <a:rPr lang="ru-RU" sz="2400" baseline="-25000" dirty="0" smtClean="0"/>
              <a:t>к.ф</a:t>
            </a:r>
            <a:r>
              <a:rPr lang="ru-RU" sz="2400" dirty="0" smtClean="0"/>
              <a:t> – Количество праздничных и выходных человеко-дней;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2400" dirty="0" err="1" smtClean="0"/>
              <a:t>Т</a:t>
            </a:r>
            <a:r>
              <a:rPr lang="ru-RU" sz="2400" baseline="-25000" dirty="0" err="1" smtClean="0"/>
              <a:t>мв.ф</a:t>
            </a:r>
            <a:r>
              <a:rPr lang="ru-RU" sz="2400" dirty="0" smtClean="0"/>
              <a:t> =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т.ф</a:t>
            </a:r>
            <a:r>
              <a:rPr lang="ru-RU" sz="2400" dirty="0" smtClean="0"/>
              <a:t> – Количество человеко-дней очередных отпусков;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2400" dirty="0" err="1" smtClean="0"/>
              <a:t>Т</a:t>
            </a:r>
            <a:r>
              <a:rPr lang="ru-RU" sz="2400" baseline="-25000" dirty="0" err="1" smtClean="0"/>
              <a:t>яв.ф</a:t>
            </a:r>
            <a:r>
              <a:rPr lang="ru-RU" sz="2400" dirty="0" smtClean="0"/>
              <a:t> = 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мв.ф</a:t>
            </a:r>
            <a:r>
              <a:rPr lang="ru-RU" sz="2400" dirty="0" smtClean="0"/>
              <a:t> – Количество человеко-дней неявок.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51520" y="44624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Баланс рабочего времени в человеко-днях</a:t>
            </a:r>
            <a:endParaRPr lang="ru-RU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12</a:t>
            </a:fld>
            <a:endParaRPr lang="ru-RU" sz="18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620688"/>
          <a:ext cx="8712968" cy="6217920"/>
        </p:xfrm>
        <a:graphic>
          <a:graphicData uri="http://schemas.openxmlformats.org/drawingml/2006/table">
            <a:tbl>
              <a:tblPr/>
              <a:tblGrid>
                <a:gridCol w="4356032"/>
                <a:gridCol w="4356936"/>
              </a:tblGrid>
              <a:tr h="3388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Ресурсы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Использование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 Календарный фонд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 Фактически отработано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722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2. Праздничные и выходные дни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2. Время, не использованное по уважительным причинам.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3. Табельный фонд (стр. 1 - стр. 2)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4. Очередные отпуска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 болезни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722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5. Максимально возможный фонд 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27051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(стр. 3 ‑ стр. 4)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отпуска по учебе</a:t>
                      </a:r>
                      <a:endParaRPr lang="ru-RU" sz="2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прочие неявки, предусмотренные законам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3. Потери рабочего времени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целодневные простои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прогулы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неявки с разрешения администрации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085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забастовки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722"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spc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0510" indent="-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4. Максимально возможный фонд 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60680" indent="-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(стр. 1 + стр. 2 + стр. 3)</a:t>
                      </a:r>
                      <a:endParaRPr lang="ru-RU" sz="2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250825" y="523875"/>
            <a:ext cx="87137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i="1" dirty="0" smtClean="0"/>
              <a:t>Коэффициент использования рабочего периода</a:t>
            </a:r>
            <a:r>
              <a:rPr lang="ru-RU" sz="2400" dirty="0" smtClean="0"/>
              <a:t> (К</a:t>
            </a:r>
            <a:r>
              <a:rPr lang="ru-RU" sz="2400" baseline="-25000" dirty="0" smtClean="0"/>
              <a:t>пер</a:t>
            </a:r>
            <a:r>
              <a:rPr lang="ru-RU" sz="2400" dirty="0" smtClean="0"/>
              <a:t>) характеризует использование этого периода по числу дней работы в среднем на одного работника и представляет собой соотношение средней фактической (   ) и нормальной продолжительности рабочего периода (          ):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где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13</a:t>
            </a:fld>
            <a:endParaRPr lang="ru-RU" sz="1800" b="1" dirty="0"/>
          </a:p>
        </p:txBody>
      </p:sp>
      <p:graphicFrame>
        <p:nvGraphicFramePr>
          <p:cNvPr id="265217" name="Object 1"/>
          <p:cNvGraphicFramePr>
            <a:graphicFrameLocks noChangeAspect="1"/>
          </p:cNvGraphicFramePr>
          <p:nvPr/>
        </p:nvGraphicFramePr>
        <p:xfrm>
          <a:off x="7524328" y="1844823"/>
          <a:ext cx="720080" cy="472553"/>
        </p:xfrm>
        <a:graphic>
          <a:graphicData uri="http://schemas.openxmlformats.org/presentationml/2006/ole">
            <p:oleObj spid="_x0000_s265217" name="Equation" r:id="rId3" imgW="406080" imgH="266400" progId="Equation.DSMT4">
              <p:embed/>
            </p:oleObj>
          </a:graphicData>
        </a:graphic>
      </p:graphicFrame>
      <p:graphicFrame>
        <p:nvGraphicFramePr>
          <p:cNvPr id="265218" name="Object 2"/>
          <p:cNvGraphicFramePr>
            <a:graphicFrameLocks noChangeAspect="1"/>
          </p:cNvGraphicFramePr>
          <p:nvPr/>
        </p:nvGraphicFramePr>
        <p:xfrm>
          <a:off x="7840826" y="2348880"/>
          <a:ext cx="772914" cy="523587"/>
        </p:xfrm>
        <a:graphic>
          <a:graphicData uri="http://schemas.openxmlformats.org/presentationml/2006/ole">
            <p:oleObj spid="_x0000_s265218" name="Equation" r:id="rId4" imgW="393480" imgH="266400" progId="Equation.DSMT4">
              <p:embed/>
            </p:oleObj>
          </a:graphicData>
        </a:graphic>
      </p:graphicFrame>
      <p:graphicFrame>
        <p:nvGraphicFramePr>
          <p:cNvPr id="265219" name="Object 3"/>
          <p:cNvGraphicFramePr>
            <a:graphicFrameLocks noChangeAspect="1"/>
          </p:cNvGraphicFramePr>
          <p:nvPr/>
        </p:nvGraphicFramePr>
        <p:xfrm>
          <a:off x="2958049" y="3068960"/>
          <a:ext cx="3702183" cy="800472"/>
        </p:xfrm>
        <a:graphic>
          <a:graphicData uri="http://schemas.openxmlformats.org/presentationml/2006/ole">
            <p:oleObj spid="_x0000_s265219" name="Equation" r:id="rId5" imgW="1409400" imgH="304560" progId="Equation.DSMT4">
              <p:embed/>
            </p:oleObj>
          </a:graphicData>
        </a:graphic>
      </p:graphicFrame>
      <p:graphicFrame>
        <p:nvGraphicFramePr>
          <p:cNvPr id="265220" name="Object 4"/>
          <p:cNvGraphicFramePr>
            <a:graphicFrameLocks noChangeAspect="1"/>
          </p:cNvGraphicFramePr>
          <p:nvPr/>
        </p:nvGraphicFramePr>
        <p:xfrm>
          <a:off x="1259632" y="4077072"/>
          <a:ext cx="3213357" cy="648072"/>
        </p:xfrm>
        <a:graphic>
          <a:graphicData uri="http://schemas.openxmlformats.org/presentationml/2006/ole">
            <p:oleObj spid="_x0000_s265220" name="Equation" r:id="rId6" imgW="1511280" imgH="304560" progId="Equation.DSMT4">
              <p:embed/>
            </p:oleObj>
          </a:graphicData>
        </a:graphic>
      </p:graphicFrame>
      <p:graphicFrame>
        <p:nvGraphicFramePr>
          <p:cNvPr id="265221" name="Object 5"/>
          <p:cNvGraphicFramePr>
            <a:graphicFrameLocks noChangeAspect="1"/>
          </p:cNvGraphicFramePr>
          <p:nvPr/>
        </p:nvGraphicFramePr>
        <p:xfrm>
          <a:off x="1331639" y="4941168"/>
          <a:ext cx="4752529" cy="570304"/>
        </p:xfrm>
        <a:graphic>
          <a:graphicData uri="http://schemas.openxmlformats.org/presentationml/2006/ole">
            <p:oleObj spid="_x0000_s265221" name="Equation" r:id="rId7" imgW="222228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251520" y="116632"/>
            <a:ext cx="86423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i="1" dirty="0" smtClean="0"/>
              <a:t>Коэффициент использования рабочего дня</a:t>
            </a:r>
            <a:r>
              <a:rPr lang="ru-RU" sz="2400" dirty="0" smtClean="0"/>
              <a:t> (К</a:t>
            </a:r>
            <a:r>
              <a:rPr lang="ru-RU" sz="2400" baseline="-25000" dirty="0" smtClean="0"/>
              <a:t>дн</a:t>
            </a:r>
            <a:r>
              <a:rPr lang="ru-RU" sz="2400" dirty="0" smtClean="0"/>
              <a:t>) определяется как отношение средней фактической продолжительности рабочего дня (    ) к нормальной           (        ) его продолжительности: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где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14</a:t>
            </a:fld>
            <a:endParaRPr lang="ru-RU" sz="1800" b="1" dirty="0"/>
          </a:p>
        </p:txBody>
      </p:sp>
      <p:graphicFrame>
        <p:nvGraphicFramePr>
          <p:cNvPr id="264193" name="Object 1"/>
          <p:cNvGraphicFramePr>
            <a:graphicFrameLocks noChangeAspect="1"/>
          </p:cNvGraphicFramePr>
          <p:nvPr/>
        </p:nvGraphicFramePr>
        <p:xfrm>
          <a:off x="5724128" y="819331"/>
          <a:ext cx="720080" cy="521437"/>
        </p:xfrm>
        <a:graphic>
          <a:graphicData uri="http://schemas.openxmlformats.org/presentationml/2006/ole">
            <p:oleObj spid="_x0000_s264193" name="Equation" r:id="rId3" imgW="368280" imgH="266400" progId="Equation.DSMT4">
              <p:embed/>
            </p:oleObj>
          </a:graphicData>
        </a:graphic>
      </p:graphicFrame>
      <p:graphicFrame>
        <p:nvGraphicFramePr>
          <p:cNvPr id="264194" name="Object 2"/>
          <p:cNvGraphicFramePr>
            <a:graphicFrameLocks noChangeAspect="1"/>
          </p:cNvGraphicFramePr>
          <p:nvPr/>
        </p:nvGraphicFramePr>
        <p:xfrm>
          <a:off x="395536" y="1269322"/>
          <a:ext cx="681856" cy="487040"/>
        </p:xfrm>
        <a:graphic>
          <a:graphicData uri="http://schemas.openxmlformats.org/presentationml/2006/ole">
            <p:oleObj spid="_x0000_s264194" name="Equation" r:id="rId4" imgW="355320" imgH="253800" progId="Equation.DSMT4">
              <p:embed/>
            </p:oleObj>
          </a:graphicData>
        </a:graphic>
      </p:graphicFrame>
      <p:graphicFrame>
        <p:nvGraphicFramePr>
          <p:cNvPr id="264195" name="Object 3"/>
          <p:cNvGraphicFramePr>
            <a:graphicFrameLocks noChangeAspect="1"/>
          </p:cNvGraphicFramePr>
          <p:nvPr/>
        </p:nvGraphicFramePr>
        <p:xfrm>
          <a:off x="3100993" y="1700808"/>
          <a:ext cx="3487231" cy="794122"/>
        </p:xfrm>
        <a:graphic>
          <a:graphicData uri="http://schemas.openxmlformats.org/presentationml/2006/ole">
            <p:oleObj spid="_x0000_s264195" name="Equation" r:id="rId5" imgW="1282680" imgH="291960" progId="Equation.DSMT4">
              <p:embed/>
            </p:oleObj>
          </a:graphicData>
        </a:graphic>
      </p:graphicFrame>
      <p:graphicFrame>
        <p:nvGraphicFramePr>
          <p:cNvPr id="264196" name="Object 4"/>
          <p:cNvGraphicFramePr>
            <a:graphicFrameLocks noChangeAspect="1"/>
          </p:cNvGraphicFramePr>
          <p:nvPr/>
        </p:nvGraphicFramePr>
        <p:xfrm>
          <a:off x="899592" y="2628528"/>
          <a:ext cx="3287520" cy="584448"/>
        </p:xfrm>
        <a:graphic>
          <a:graphicData uri="http://schemas.openxmlformats.org/presentationml/2006/ole">
            <p:oleObj spid="_x0000_s264196" name="Equation" r:id="rId6" imgW="1714320" imgH="304560" progId="Equation.DSMT4">
              <p:embed/>
            </p:oleObj>
          </a:graphicData>
        </a:graphic>
      </p:graphicFrame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51520" y="3334340"/>
            <a:ext cx="86423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i="1" dirty="0" smtClean="0"/>
              <a:t>Интегральный коэффициент использования рабочего времени</a:t>
            </a:r>
            <a:r>
              <a:rPr lang="ru-RU" sz="2400" dirty="0" smtClean="0"/>
              <a:t> за период (К</a:t>
            </a:r>
            <a:r>
              <a:rPr lang="ru-RU" sz="2400" baseline="-25000" dirty="0" smtClean="0"/>
              <a:t>пер.ч</a:t>
            </a:r>
            <a:r>
              <a:rPr lang="ru-RU" sz="2400" dirty="0" smtClean="0"/>
              <a:t>) характеризует использование этого периода по числу часов работы в среднем на одного списочного работника и представляет собой соотношение средней фактической (   ) и нормальной (   ) продолжительности рабочего периода в часах: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где</a:t>
            </a:r>
            <a:endParaRPr lang="ru-RU" sz="2400" dirty="0"/>
          </a:p>
        </p:txBody>
      </p:sp>
      <p:graphicFrame>
        <p:nvGraphicFramePr>
          <p:cNvPr id="264204" name="Object 12"/>
          <p:cNvGraphicFramePr>
            <a:graphicFrameLocks noChangeAspect="1"/>
          </p:cNvGraphicFramePr>
          <p:nvPr/>
        </p:nvGraphicFramePr>
        <p:xfrm>
          <a:off x="4053430" y="4811666"/>
          <a:ext cx="884670" cy="476361"/>
        </p:xfrm>
        <a:graphic>
          <a:graphicData uri="http://schemas.openxmlformats.org/presentationml/2006/ole">
            <p:oleObj spid="_x0000_s264204" name="Equation" r:id="rId7" imgW="495000" imgH="266400" progId="Equation.DSMT4">
              <p:embed/>
            </p:oleObj>
          </a:graphicData>
        </a:graphic>
      </p:graphicFrame>
      <p:graphicFrame>
        <p:nvGraphicFramePr>
          <p:cNvPr id="264205" name="Object 13"/>
          <p:cNvGraphicFramePr>
            <a:graphicFrameLocks noChangeAspect="1"/>
          </p:cNvGraphicFramePr>
          <p:nvPr/>
        </p:nvGraphicFramePr>
        <p:xfrm>
          <a:off x="7913396" y="4878551"/>
          <a:ext cx="792088" cy="437733"/>
        </p:xfrm>
        <a:graphic>
          <a:graphicData uri="http://schemas.openxmlformats.org/presentationml/2006/ole">
            <p:oleObj spid="_x0000_s264205" name="Equation" r:id="rId8" imgW="482400" imgH="266400" progId="Equation.DSMT4">
              <p:embed/>
            </p:oleObj>
          </a:graphicData>
        </a:graphic>
      </p:graphicFrame>
      <p:graphicFrame>
        <p:nvGraphicFramePr>
          <p:cNvPr id="264206" name="Object 14"/>
          <p:cNvGraphicFramePr>
            <a:graphicFrameLocks noChangeAspect="1"/>
          </p:cNvGraphicFramePr>
          <p:nvPr/>
        </p:nvGraphicFramePr>
        <p:xfrm>
          <a:off x="3047831" y="5517232"/>
          <a:ext cx="3900433" cy="720080"/>
        </p:xfrm>
        <a:graphic>
          <a:graphicData uri="http://schemas.openxmlformats.org/presentationml/2006/ole">
            <p:oleObj spid="_x0000_s264206" name="Equation" r:id="rId9" imgW="1650960" imgH="304560" progId="Equation.DSMT4">
              <p:embed/>
            </p:oleObj>
          </a:graphicData>
        </a:graphic>
      </p:graphicFrame>
      <p:graphicFrame>
        <p:nvGraphicFramePr>
          <p:cNvPr id="264207" name="Object 15"/>
          <p:cNvGraphicFramePr>
            <a:graphicFrameLocks noChangeAspect="1"/>
          </p:cNvGraphicFramePr>
          <p:nvPr/>
        </p:nvGraphicFramePr>
        <p:xfrm>
          <a:off x="899592" y="6192688"/>
          <a:ext cx="3129302" cy="620688"/>
        </p:xfrm>
        <a:graphic>
          <a:graphicData uri="http://schemas.openxmlformats.org/presentationml/2006/ole">
            <p:oleObj spid="_x0000_s264207" name="Equation" r:id="rId10" imgW="1536480" imgH="304560" progId="Equation.DSMT4">
              <p:embed/>
            </p:oleObj>
          </a:graphicData>
        </a:graphic>
      </p:graphicFrame>
      <p:graphicFrame>
        <p:nvGraphicFramePr>
          <p:cNvPr id="264208" name="Object 16"/>
          <p:cNvGraphicFramePr>
            <a:graphicFrameLocks noChangeAspect="1"/>
          </p:cNvGraphicFramePr>
          <p:nvPr/>
        </p:nvGraphicFramePr>
        <p:xfrm>
          <a:off x="4644007" y="6237312"/>
          <a:ext cx="3096345" cy="551045"/>
        </p:xfrm>
        <a:graphic>
          <a:graphicData uri="http://schemas.openxmlformats.org/presentationml/2006/ole">
            <p:oleObj spid="_x0000_s264208" name="Equation" r:id="rId11" imgW="149832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4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4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4979" name="Text Box 3"/>
          <p:cNvSpPr txBox="1">
            <a:spLocks noChangeArrowheads="1"/>
          </p:cNvSpPr>
          <p:nvPr/>
        </p:nvSpPr>
        <p:spPr bwMode="auto">
          <a:xfrm>
            <a:off x="250825" y="871214"/>
            <a:ext cx="8642350" cy="450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Различают </a:t>
            </a:r>
            <a:r>
              <a:rPr lang="ru-RU" sz="2400" i="1" dirty="0" smtClean="0"/>
              <a:t>трудовые конфликты без остановки работы</a:t>
            </a:r>
            <a:r>
              <a:rPr lang="ru-RU" sz="2400" dirty="0" smtClean="0"/>
              <a:t> (разрешаются за столом переговоров) и </a:t>
            </a:r>
            <a:r>
              <a:rPr lang="ru-RU" sz="2400" i="1" dirty="0" smtClean="0"/>
              <a:t>с остановкой работы</a:t>
            </a:r>
            <a:r>
              <a:rPr lang="ru-RU" sz="2400" dirty="0" smtClean="0"/>
              <a:t>. К последним относятся </a:t>
            </a:r>
            <a:r>
              <a:rPr lang="ru-RU" sz="2400" i="1" dirty="0" smtClean="0"/>
              <a:t>забастовки</a:t>
            </a:r>
            <a:r>
              <a:rPr lang="ru-RU" sz="2400" dirty="0" smtClean="0"/>
              <a:t> и </a:t>
            </a:r>
            <a:r>
              <a:rPr lang="ru-RU" sz="2400" i="1" dirty="0" smtClean="0"/>
              <a:t>локауты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i="1" dirty="0" smtClean="0"/>
              <a:t>Забастовка</a:t>
            </a:r>
            <a:r>
              <a:rPr lang="ru-RU" sz="2400" dirty="0" smtClean="0"/>
              <a:t> ‑ это временное прекращение работы с выражением своих требований и недовольства либо с поддержкой других работников. 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i="1" dirty="0" smtClean="0"/>
              <a:t>Локаут</a:t>
            </a:r>
            <a:r>
              <a:rPr lang="ru-RU" sz="2400" dirty="0" smtClean="0"/>
              <a:t> ‑ это полное или частичное закрытие одного или нескольких мест работы с целью навязать свои требования или противодействовать другим.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03" name="Text Box 3"/>
          <p:cNvSpPr txBox="1">
            <a:spLocks noChangeArrowheads="1"/>
          </p:cNvSpPr>
          <p:nvPr/>
        </p:nvSpPr>
        <p:spPr bwMode="auto">
          <a:xfrm>
            <a:off x="250825" y="332656"/>
            <a:ext cx="8642350" cy="601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ts val="1800"/>
              </a:spcBef>
            </a:pPr>
            <a:r>
              <a:rPr lang="ru-RU" sz="2400" dirty="0" smtClean="0"/>
              <a:t>Показатели для характеристики трудовых конфликтов: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</a:pPr>
            <a:r>
              <a:rPr lang="ru-RU" sz="2400" dirty="0" smtClean="0"/>
              <a:t>Средние потери рабочего времени одним работником в конфликте = (Потери рабочего времени в результате конфликтов)/(Средняя списочная численность работников);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</a:pPr>
            <a:r>
              <a:rPr lang="ru-RU" sz="2400" dirty="0" smtClean="0"/>
              <a:t>Средняя длительность одного конфликта = (Потери рабочего времени в результате конфликтов)/(Число конфликтов);</a:t>
            </a:r>
          </a:p>
          <a:p>
            <a:pPr algn="ctr">
              <a:lnSpc>
                <a:spcPct val="130000"/>
              </a:lnSpc>
              <a:spcBef>
                <a:spcPts val="1800"/>
              </a:spcBef>
            </a:pPr>
            <a:r>
              <a:rPr lang="ru-RU" sz="2400" dirty="0" smtClean="0"/>
              <a:t>Коэффициент участия в трудовых конфликтах = (Число вовлеченных в конфликт работников)/(Средняя списочная численность работников).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179388" y="509068"/>
            <a:ext cx="8785225" cy="5152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85000"/>
              </a:spcBef>
            </a:pPr>
            <a:r>
              <a:rPr lang="ru-RU" sz="2400" dirty="0" smtClean="0"/>
              <a:t>Производительность характеризует соотношение результатов производства и затрат живого труда, а экономическая эффективность ‑ отношение результатов производства к затратам живого и овеществленного труда. </a:t>
            </a:r>
          </a:p>
          <a:p>
            <a:pPr algn="just">
              <a:lnSpc>
                <a:spcPct val="120000"/>
              </a:lnSpc>
              <a:spcBef>
                <a:spcPct val="85000"/>
              </a:spcBef>
            </a:pPr>
            <a:r>
              <a:rPr lang="ru-RU" sz="2400" dirty="0" smtClean="0"/>
              <a:t>Затраты живого труда выражаются показателями либо среднесписочной численности работников, либо числа отработанных человеко-часов.</a:t>
            </a:r>
          </a:p>
          <a:p>
            <a:pPr algn="just">
              <a:lnSpc>
                <a:spcPct val="120000"/>
              </a:lnSpc>
              <a:spcBef>
                <a:spcPct val="85000"/>
              </a:spcBef>
            </a:pPr>
            <a:r>
              <a:rPr lang="ru-RU" sz="2400" dirty="0" smtClean="0"/>
              <a:t>В качестве показателей результатов производства используются натуральные, условно-натуральные и стоимостные показатели продукции.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179388" y="116632"/>
            <a:ext cx="8785225" cy="666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70000"/>
              </a:spcBef>
            </a:pPr>
            <a:r>
              <a:rPr lang="ru-RU" sz="2200" dirty="0" smtClean="0"/>
              <a:t>Показатели производительности в стоимостном выражении зависят от выбора показателя продукции и затрат труда. В качестве показателей продукции могут быть использованы валовой выпуск продукции, валовая конечная продукция, чистая продукция, валовая добавленная стоимость, чистая добавленная стоимость.</a:t>
            </a:r>
          </a:p>
          <a:p>
            <a:pPr algn="just">
              <a:spcBef>
                <a:spcPct val="70000"/>
              </a:spcBef>
            </a:pPr>
            <a:r>
              <a:rPr lang="ru-RU" sz="2200" b="1" i="1" dirty="0" smtClean="0"/>
              <a:t>Валовой выпуск</a:t>
            </a:r>
            <a:r>
              <a:rPr lang="ru-RU" sz="2200" dirty="0" smtClean="0"/>
              <a:t> включает в себя стоимость товарной продукции по ценам реализации, стоимость произведенного оборудования для собственных нужд и капитального строительства хозяйственным способом, а также прирост незавершенного производства и незавершенного строительства, прирост готовой продукции и полуфабрикатов на складах предприятий.</a:t>
            </a:r>
          </a:p>
          <a:p>
            <a:pPr algn="just">
              <a:spcBef>
                <a:spcPct val="70000"/>
              </a:spcBef>
            </a:pPr>
            <a:r>
              <a:rPr lang="ru-RU" sz="2200" b="1" i="1" dirty="0" smtClean="0"/>
              <a:t>Валовая конечная продукция </a:t>
            </a:r>
            <a:r>
              <a:rPr lang="ru-RU" sz="2200" dirty="0" smtClean="0"/>
              <a:t>- стоимость продукции, предназначенной для отпуска за пределы предприятия или отрасли. По своему содержанию этот показатель соответствует показателю товарной продукции, исчисленному по заводскому или отраслевому методу.</a:t>
            </a:r>
            <a:endParaRPr lang="ru-RU" sz="22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179388" y="352425"/>
            <a:ext cx="8785225" cy="57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105000"/>
              </a:spcBef>
            </a:pPr>
            <a:r>
              <a:rPr lang="ru-RU" sz="2400" b="1" i="1" dirty="0" smtClean="0"/>
              <a:t>Чистая продукция</a:t>
            </a:r>
            <a:r>
              <a:rPr lang="ru-RU" sz="2400" dirty="0" smtClean="0"/>
              <a:t> определяется как стоимость валового выпуска за вычетом стоимости затрат всех факторов производства (кроме затрат труда).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</a:pPr>
            <a:r>
              <a:rPr lang="ru-RU" sz="2400" dirty="0" smtClean="0"/>
              <a:t>Широко используется в статистике для расчета производительности показатель </a:t>
            </a:r>
            <a:r>
              <a:rPr lang="ru-RU" sz="2400" b="1" dirty="0" smtClean="0"/>
              <a:t>валовой добавленной стоимости</a:t>
            </a:r>
            <a:r>
              <a:rPr lang="ru-RU" sz="2400" dirty="0" smtClean="0"/>
              <a:t>, определяемой как стоимость валового выпуска за вычетом стоимости промежуточного потребления.</a:t>
            </a:r>
          </a:p>
          <a:p>
            <a:pPr algn="just">
              <a:lnSpc>
                <a:spcPct val="120000"/>
              </a:lnSpc>
              <a:spcBef>
                <a:spcPct val="105000"/>
              </a:spcBef>
            </a:pPr>
            <a:r>
              <a:rPr lang="ru-RU" sz="2400" dirty="0" smtClean="0"/>
              <a:t>То же можно сказать и о показателе </a:t>
            </a:r>
            <a:r>
              <a:rPr lang="ru-RU" sz="2400" b="1" dirty="0" smtClean="0"/>
              <a:t>чистой добавленной стоимости</a:t>
            </a:r>
            <a:r>
              <a:rPr lang="ru-RU" sz="2400" dirty="0" smtClean="0"/>
              <a:t>, представляющей собой разность между валовой добавленной стоимостью и величиной потребления основного капитала.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50825" y="706626"/>
            <a:ext cx="864235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 smtClean="0"/>
              <a:t>В соответствии с международными стандартами в статистике труда принято выделять следующие разделы: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экономически активного населения, занятости и безработицы;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использования рабочего времени; 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производительности труда; 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стоимости рабочей силы и заработной платы; 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трудовых конфликтов;</a:t>
            </a:r>
          </a:p>
          <a:p>
            <a:pPr lvl="0"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статистика производственного травматизма и профессиональных заболеваний.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3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3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3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3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250825" y="930275"/>
            <a:ext cx="8642350" cy="4363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ru-RU" sz="2400" dirty="0" smtClean="0"/>
              <a:t>Чтобы определить затраты труда, применяют два варианта: </a:t>
            </a: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ru-RU" sz="2400" dirty="0" smtClean="0"/>
              <a:t>1) взвешивают время, отработанное в данной отрасли, по часовой ставке заработной платы данной категории работников до вычета налогов; </a:t>
            </a:r>
          </a:p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ru-RU" sz="2400" dirty="0" smtClean="0"/>
              <a:t>2) суммируют отработанное время, игнорируя его качественную неоднородность.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785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 smtClean="0"/>
              <a:t>Система показателей производительности труда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63540" y="6568564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21</a:t>
            </a:fld>
            <a:endParaRPr lang="ru-RU" sz="1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0" y="551629"/>
          <a:ext cx="8784980" cy="6266319"/>
        </p:xfrm>
        <a:graphic>
          <a:graphicData uri="http://schemas.openxmlformats.org/drawingml/2006/table">
            <a:tbl>
              <a:tblPr/>
              <a:tblGrid>
                <a:gridCol w="720082"/>
                <a:gridCol w="2448272"/>
                <a:gridCol w="2808312"/>
                <a:gridCol w="2808314"/>
              </a:tblGrid>
              <a:tr h="3888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14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4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b="1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Числитель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Знаменатель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Натуральные показатели производительности труда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Выпуск продукции, в натуральных единицах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Затраты труда на выпуск продукции, в единицах времени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Условно-натуральные показатели производительности труда.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Выпуск продукции, в условно-натуральных единицах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Стоимостные показатели производительности труда: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а)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валовая производительность труда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Валовая добавленная стоимость, валовой выпуск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Затраты труда на выпуск продукции, в единицах времени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б)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чистая производительность труда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Чистая добавленная стоимость, чистая продукция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Затраты труда на выпуск продукции, в единицах времени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Трудовые показатели производительности труда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Показатели, обратные трудоемкости продукции</a:t>
                      </a:r>
                      <a:endParaRPr lang="ru-RU" sz="16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3867" marR="338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179388" y="507732"/>
            <a:ext cx="8713787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 smtClean="0"/>
              <a:t>Индивидуальные трудовые индексы производительности определяются по формуле </a:t>
            </a:r>
          </a:p>
          <a:p>
            <a:pPr algn="ctr">
              <a:spcBef>
                <a:spcPts val="1800"/>
              </a:spcBef>
            </a:pPr>
            <a:r>
              <a:rPr lang="ru-RU" sz="2800" i="1" dirty="0" err="1" smtClean="0"/>
              <a:t>L</a:t>
            </a:r>
            <a:r>
              <a:rPr lang="ru-RU" sz="2800" i="1" baseline="-25000" dirty="0" err="1" smtClean="0"/>
              <a:t>w</a:t>
            </a:r>
            <a:r>
              <a:rPr lang="ru-RU" sz="2800" dirty="0" smtClean="0"/>
              <a:t> = </a:t>
            </a:r>
            <a:r>
              <a:rPr lang="ru-RU" sz="2800" i="1" dirty="0" smtClean="0"/>
              <a:t>t</a:t>
            </a:r>
            <a:r>
              <a:rPr lang="ru-RU" sz="2800" baseline="-25000" dirty="0" smtClean="0"/>
              <a:t>0</a:t>
            </a:r>
            <a:r>
              <a:rPr lang="ru-RU" sz="2800" dirty="0" smtClean="0"/>
              <a:t> : </a:t>
            </a:r>
            <a:r>
              <a:rPr lang="ru-RU" sz="2800" i="1" dirty="0" smtClean="0"/>
              <a:t>t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,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где </a:t>
            </a:r>
            <a:r>
              <a:rPr lang="ru-RU" sz="2400" i="1" dirty="0" smtClean="0"/>
              <a:t>t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и </a:t>
            </a:r>
            <a:r>
              <a:rPr lang="ru-RU" sz="2400" i="1" dirty="0" smtClean="0"/>
              <a:t>t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соответственно трудоемкость данного вида продукции в базисном и отчетном периодах. </a:t>
            </a:r>
          </a:p>
          <a:p>
            <a:pPr algn="just">
              <a:spcBef>
                <a:spcPts val="1800"/>
              </a:spcBef>
            </a:pPr>
            <a:endParaRPr lang="ru-RU" sz="2400" dirty="0" smtClean="0"/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Сводные трудовые индексы производительности рассчитываются путем взвешивания числителя и знаменателя индивидуального индекса по фактически выпущенной продукции отчетного периода (</a:t>
            </a:r>
            <a:r>
              <a:rPr lang="ru-RU" sz="2400" i="1" dirty="0" smtClean="0"/>
              <a:t>q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): </a:t>
            </a:r>
          </a:p>
          <a:p>
            <a:pPr algn="ctr">
              <a:spcBef>
                <a:spcPts val="1800"/>
              </a:spcBef>
            </a:pPr>
            <a:r>
              <a:rPr lang="en-US" sz="2800" i="1" dirty="0" smtClean="0"/>
              <a:t>I</a:t>
            </a:r>
            <a:r>
              <a:rPr lang="ru-RU" sz="2800" i="1" baseline="-25000" dirty="0" err="1" smtClean="0"/>
              <a:t>w</a:t>
            </a:r>
            <a:r>
              <a:rPr lang="ru-RU" sz="2800" dirty="0" smtClean="0"/>
              <a:t> =  Σ</a:t>
            </a:r>
            <a:r>
              <a:rPr lang="ru-RU" sz="2800" i="1" dirty="0" smtClean="0"/>
              <a:t>t</a:t>
            </a:r>
            <a:r>
              <a:rPr lang="ru-RU" sz="2800" baseline="-25000" dirty="0" smtClean="0"/>
              <a:t>0</a:t>
            </a:r>
            <a:r>
              <a:rPr lang="ru-RU" sz="2800" i="1" dirty="0" smtClean="0"/>
              <a:t>q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 / Σ</a:t>
            </a:r>
            <a:r>
              <a:rPr lang="ru-RU" sz="2800" i="1" dirty="0" smtClean="0"/>
              <a:t>t</a:t>
            </a:r>
            <a:r>
              <a:rPr lang="ru-RU" sz="2800" baseline="-25000" dirty="0" smtClean="0"/>
              <a:t>1</a:t>
            </a:r>
            <a:r>
              <a:rPr lang="ru-RU" sz="2800" i="1" dirty="0" smtClean="0"/>
              <a:t>q</a:t>
            </a:r>
            <a:r>
              <a:rPr lang="ru-RU" sz="2800" baseline="-25000" dirty="0" smtClean="0"/>
              <a:t>1</a:t>
            </a:r>
            <a:endParaRPr lang="ru-RU" sz="2800" dirty="0" smtClean="0"/>
          </a:p>
          <a:p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22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2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250825" y="260648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Формула индекса переменного состава имеют следующий вид: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23</a:t>
            </a:fld>
            <a:endParaRPr lang="ru-RU" sz="1800" b="1" dirty="0"/>
          </a:p>
        </p:txBody>
      </p:sp>
      <p:graphicFrame>
        <p:nvGraphicFramePr>
          <p:cNvPr id="254977" name="Object 1"/>
          <p:cNvGraphicFramePr>
            <a:graphicFrameLocks noChangeAspect="1"/>
          </p:cNvGraphicFramePr>
          <p:nvPr/>
        </p:nvGraphicFramePr>
        <p:xfrm>
          <a:off x="2125654" y="980728"/>
          <a:ext cx="4318554" cy="1027116"/>
        </p:xfrm>
        <a:graphic>
          <a:graphicData uri="http://schemas.openxmlformats.org/presentationml/2006/ole">
            <p:oleObj spid="_x0000_s254977" name="Equation" r:id="rId3" imgW="2349360" imgH="558720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215666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где Σq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p и Σq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p - стоимость продукции в сопоставимых ценах; р ‑ сопоставимая цена (как правило, базисного периода)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452807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Формула индекса постоянного состава: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 algn="just"/>
            <a:r>
              <a:rPr lang="ru-RU" sz="2400" dirty="0" smtClean="0"/>
              <a:t>где </a:t>
            </a:r>
            <a:r>
              <a:rPr lang="ru-RU" sz="2400" i="1" dirty="0" smtClean="0"/>
              <a:t>W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и </a:t>
            </a:r>
            <a:r>
              <a:rPr lang="ru-RU" sz="2400" i="1" dirty="0" smtClean="0"/>
              <a:t>W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‑ уровни производительности труда отчетного и базисного периодов; 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доля затрат труда в группе с данным уровнем производительности труда в общем объеме затрат труда в отчетном периоде (Σ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= 1). </a:t>
            </a:r>
            <a:endParaRPr lang="ru-RU" sz="2400" dirty="0"/>
          </a:p>
        </p:txBody>
      </p:sp>
      <p:graphicFrame>
        <p:nvGraphicFramePr>
          <p:cNvPr id="254981" name="Object 5"/>
          <p:cNvGraphicFramePr>
            <a:graphicFrameLocks noChangeAspect="1"/>
          </p:cNvGraphicFramePr>
          <p:nvPr/>
        </p:nvGraphicFramePr>
        <p:xfrm>
          <a:off x="3131840" y="3861048"/>
          <a:ext cx="2304256" cy="1045230"/>
        </p:xfrm>
        <a:graphic>
          <a:graphicData uri="http://schemas.openxmlformats.org/presentationml/2006/ole">
            <p:oleObj spid="_x0000_s254981" name="Equation" r:id="rId4" imgW="123156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4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4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4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4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 uiExpand="1" build="p"/>
      <p:bldP spid="6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250825" y="534851"/>
            <a:ext cx="8642350" cy="555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b="1" i="1" dirty="0" smtClean="0"/>
              <a:t>Экономическая эффективность</a:t>
            </a:r>
            <a:r>
              <a:rPr lang="ru-RU" sz="2400" dirty="0" smtClean="0"/>
              <a:t> характеризуется соотношением результатов экономической деятельности с затратами факторов производства, связанными с достижением этих результатов. Критерий экономической эффективности может быть выражен в двух вариантах: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1) достижение максимально возможного результата при полном использовании имеющихся факторов производства; 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2) достижение заранее зафиксированного результата с минимальными затратами производственных факторов.</a:t>
            </a:r>
          </a:p>
          <a:p>
            <a:pPr algn="ctr">
              <a:spcBef>
                <a:spcPct val="55000"/>
              </a:spcBef>
            </a:pPr>
            <a:endParaRPr lang="ru-RU" sz="2400" b="1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24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452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В настоящее время в статистике для характеристики уровня и динамики экономической эффективности применяется большое количество показателей, которые можно объединить в следующие группы: </a:t>
            </a:r>
          </a:p>
          <a:p>
            <a:pPr lvl="0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показатели рентабельности производства и продукции; </a:t>
            </a:r>
          </a:p>
          <a:p>
            <a:pPr lvl="0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показатели эффективности затрат живого труда; </a:t>
            </a:r>
          </a:p>
          <a:p>
            <a:pPr lvl="0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показатели эффективности затрат овеществленного труда; </a:t>
            </a:r>
          </a:p>
          <a:p>
            <a:pPr lvl="0">
              <a:lnSpc>
                <a:spcPct val="120000"/>
              </a:lnSpc>
              <a:spcBef>
                <a:spcPts val="1800"/>
              </a:spcBef>
            </a:pPr>
            <a:r>
              <a:rPr lang="ru-RU" sz="2400" dirty="0" smtClean="0"/>
              <a:t>показатели эффективности капиталовложений.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25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43" name="Text Box 3"/>
          <p:cNvSpPr txBox="1">
            <a:spLocks noChangeArrowheads="1"/>
          </p:cNvSpPr>
          <p:nvPr/>
        </p:nvSpPr>
        <p:spPr bwMode="auto">
          <a:xfrm>
            <a:off x="179388" y="260350"/>
            <a:ext cx="8785225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ru-RU" sz="2400" dirty="0" smtClean="0"/>
              <a:t>Результатом на уровне экономики выступают: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валовой выпуск,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валовой внутренний (национальный) продукт,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национальный доход,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валовые сбережения (накопления). </a:t>
            </a:r>
          </a:p>
          <a:p>
            <a:pPr algn="just">
              <a:spcBef>
                <a:spcPts val="1800"/>
              </a:spcBef>
            </a:pPr>
            <a:endParaRPr lang="ru-RU" sz="2400" dirty="0" smtClean="0"/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На уровне отраслей, секторов и отдельных предприятий результатами деятельности служат: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валовой выпуск,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валовая добавленная стоимость, </a:t>
            </a:r>
          </a:p>
          <a:p>
            <a:pPr algn="just">
              <a:spcBef>
                <a:spcPts val="1800"/>
              </a:spcBef>
            </a:pPr>
            <a:r>
              <a:rPr lang="ru-RU" sz="2400" dirty="0" smtClean="0"/>
              <a:t>валовая и чистая прибыль.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179388" y="44624"/>
            <a:ext cx="8785225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sz="2400" b="1" u="sng" dirty="0" smtClean="0"/>
              <a:t>В качестве затрат живого труда используют: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среднюю численность занятых;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среднюю численность наемного персонала;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фактическое число отработанных человеко-часов;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фонд оплаты труда. </a:t>
            </a:r>
          </a:p>
          <a:p>
            <a:pPr algn="just">
              <a:spcBef>
                <a:spcPts val="0"/>
              </a:spcBef>
            </a:pPr>
            <a:r>
              <a:rPr lang="ru-RU" sz="2400" b="1" u="sng" dirty="0" smtClean="0"/>
              <a:t>Показателями затрат прошлого года являются: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материальные текущие затраты;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амортизация основного капитала;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совокупные материальные затраты (текущие плюс амортизация). </a:t>
            </a:r>
          </a:p>
          <a:p>
            <a:pPr algn="just">
              <a:spcBef>
                <a:spcPts val="0"/>
              </a:spcBef>
            </a:pPr>
            <a:r>
              <a:rPr lang="ru-RU" sz="2400" b="1" u="sng" dirty="0" smtClean="0"/>
              <a:t>К показателям ресурсов относятся: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стоимость оборотного капитала;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стоимость основного капитала;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стоимость производственных активов (сумма основного и оборотного капитала);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/>
              <a:t>производственные мощности, характеризующие потенциально возможный выпуск материальных благ и услуг.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27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"/>
                            </p:stCondLst>
                            <p:childTnLst>
                              <p:par>
                                <p:cTn id="1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000"/>
                            </p:stCondLst>
                            <p:childTnLst>
                              <p:par>
                                <p:cTn id="1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В рамках системы показателей, характеризующих уровень эффективности производства, ведущее положение занимают обобщающие показатели эффективности общественного производства, который рассчитывается в двух вариантах: </a:t>
            </a:r>
          </a:p>
          <a:p>
            <a:pPr lvl="0"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обобщающий показатель эффективности использования текущих затрат: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err="1" smtClean="0"/>
              <a:t>Э</a:t>
            </a:r>
            <a:r>
              <a:rPr lang="ru-RU" sz="2400" b="1" baseline="-25000" dirty="0" err="1" smtClean="0"/>
              <a:t>з</a:t>
            </a:r>
            <a:r>
              <a:rPr lang="ru-RU" sz="2400" b="1" dirty="0" smtClean="0"/>
              <a:t> = ВВП / (ФОТ + </a:t>
            </a:r>
            <a:r>
              <a:rPr lang="ru-RU" sz="2400" b="1" dirty="0" err="1" smtClean="0"/>
              <a:t>ПП</a:t>
            </a:r>
            <a:r>
              <a:rPr lang="ru-RU" sz="2400" b="1" dirty="0" smtClean="0"/>
              <a:t> + </a:t>
            </a:r>
            <a:r>
              <a:rPr lang="ru-RU" sz="2400" b="1" dirty="0" err="1" smtClean="0"/>
              <a:t>ПОК</a:t>
            </a:r>
            <a:r>
              <a:rPr lang="ru-RU" sz="2400" b="1" dirty="0" smtClean="0"/>
              <a:t>)</a:t>
            </a:r>
          </a:p>
          <a:p>
            <a:pPr algn="just"/>
            <a:r>
              <a:rPr lang="ru-RU" sz="2400" dirty="0" smtClean="0"/>
              <a:t>где ФОТ - фонд оплаты труда;  </a:t>
            </a:r>
            <a:r>
              <a:rPr lang="ru-RU" sz="2400" dirty="0" err="1" smtClean="0"/>
              <a:t>ПП</a:t>
            </a:r>
            <a:r>
              <a:rPr lang="ru-RU" sz="2400" dirty="0" smtClean="0"/>
              <a:t> - промежуточное потребление; 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ru-RU" sz="2400" dirty="0" smtClean="0"/>
              <a:t>обобщающий показатель эффективности использования ресурсов социально-экономического потенциала: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 err="1" smtClean="0"/>
              <a:t>ЭP</a:t>
            </a:r>
            <a:r>
              <a:rPr lang="ru-RU" sz="2400" b="1" dirty="0" smtClean="0"/>
              <a:t> = ВВП / (</a:t>
            </a:r>
            <a:r>
              <a:rPr lang="ru-RU" sz="2400" b="1" dirty="0" err="1" smtClean="0"/>
              <a:t>ТР</a:t>
            </a:r>
            <a:r>
              <a:rPr lang="ru-RU" sz="2400" b="1" dirty="0" smtClean="0"/>
              <a:t> + </a:t>
            </a:r>
            <a:r>
              <a:rPr lang="ru-RU" sz="2400" b="1" dirty="0" err="1" smtClean="0"/>
              <a:t>ОФ</a:t>
            </a:r>
            <a:r>
              <a:rPr lang="ru-RU" sz="2400" b="1" dirty="0" smtClean="0"/>
              <a:t> + </a:t>
            </a:r>
            <a:r>
              <a:rPr lang="ru-RU" sz="2400" b="1" dirty="0" err="1" smtClean="0"/>
              <a:t>ОБФ</a:t>
            </a:r>
            <a:r>
              <a:rPr lang="ru-RU" sz="2400" b="1" dirty="0" smtClean="0"/>
              <a:t>)</a:t>
            </a:r>
          </a:p>
          <a:p>
            <a:r>
              <a:rPr lang="ru-RU" sz="2400" dirty="0" smtClean="0"/>
              <a:t>где </a:t>
            </a:r>
            <a:r>
              <a:rPr lang="ru-RU" sz="2400" dirty="0" err="1" smtClean="0"/>
              <a:t>ТР</a:t>
            </a:r>
            <a:r>
              <a:rPr lang="ru-RU" sz="2400" dirty="0" smtClean="0"/>
              <a:t> - трудовые ресурсы; </a:t>
            </a:r>
            <a:r>
              <a:rPr lang="ru-RU" sz="2400" dirty="0" err="1" smtClean="0"/>
              <a:t>ОФ</a:t>
            </a:r>
            <a:r>
              <a:rPr lang="ru-RU" sz="2400" dirty="0" smtClean="0"/>
              <a:t> - среднегодовые основные фонды; </a:t>
            </a:r>
            <a:r>
              <a:rPr lang="ru-RU" sz="2400" dirty="0" err="1" smtClean="0"/>
              <a:t>ОБФ</a:t>
            </a:r>
            <a:r>
              <a:rPr lang="ru-RU" sz="2400" dirty="0" smtClean="0"/>
              <a:t> - среднегодовые оборотные фонды.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179388" y="115888"/>
            <a:ext cx="8713787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Все </a:t>
            </a:r>
            <a:r>
              <a:rPr lang="ru-RU" sz="2400" b="1" i="1" dirty="0" smtClean="0"/>
              <a:t>издержки</a:t>
            </a:r>
            <a:r>
              <a:rPr lang="ru-RU" sz="2400" dirty="0" smtClean="0"/>
              <a:t> производства делятся на две группы: пропорциональные и структурные.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Величина </a:t>
            </a:r>
            <a:r>
              <a:rPr lang="ru-RU" sz="2400" i="1" dirty="0" smtClean="0"/>
              <a:t>пропорциональных</a:t>
            </a:r>
            <a:r>
              <a:rPr lang="ru-RU" sz="2400" dirty="0" smtClean="0"/>
              <a:t> издержек находится в прямой зависимости от хозяйственной деятельности предприятия и от количества выпускаемой им продукции (включают затраты на сырье и материалы, топливо и энергию, заработную плату производственных работников, на производственный транспорт и пр.).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К </a:t>
            </a:r>
            <a:r>
              <a:rPr lang="ru-RU" sz="2400" i="1" dirty="0" smtClean="0"/>
              <a:t>структурным</a:t>
            </a:r>
            <a:r>
              <a:rPr lang="ru-RU" sz="2400" dirty="0" smtClean="0"/>
              <a:t> издержкам производства принадлежат: расходы, связанные с содержанием дирекции и административных органов предприятия (плановых, статистических, конструкторских, технологических, юридических, снабженческо-сбытовых); производственные услуги (текущий ремонт основного капитала, общецеховые расходы, расходы на складское хозяйство и т.п.); прочие затраты (потери от брака, проценты за кредит уплаченные, потери от стихийных бедствий и пр.).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29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142875" y="1161280"/>
            <a:ext cx="8893175" cy="334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Показателем численности трудовых ресурсов на уровне предприятий и организаций выступает списочное число работников (</a:t>
            </a:r>
            <a:r>
              <a:rPr lang="ru-RU" sz="2400" dirty="0" err="1" smtClean="0"/>
              <a:t>Т</a:t>
            </a:r>
            <a:r>
              <a:rPr lang="ru-RU" sz="2400" baseline="-25000" dirty="0" err="1" smtClean="0"/>
              <a:t>сп</a:t>
            </a:r>
            <a:r>
              <a:rPr lang="ru-RU" sz="2400" dirty="0" smtClean="0"/>
              <a:t>),  который включает работников, принятых на постоянную, временную или сезонную работу, как фактически работающие, так и временно отсутствующие по каким-либо причинам.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0339" name="Text Box 3"/>
          <p:cNvSpPr txBox="1">
            <a:spLocks noChangeArrowheads="1"/>
          </p:cNvSpPr>
          <p:nvPr/>
        </p:nvSpPr>
        <p:spPr bwMode="auto">
          <a:xfrm>
            <a:off x="107950" y="522540"/>
            <a:ext cx="889317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С точки зрения отнесения затрат на производимую продукцию различают </a:t>
            </a:r>
            <a:r>
              <a:rPr lang="ru-RU" sz="2400" i="1" dirty="0" smtClean="0"/>
              <a:t>прямые</a:t>
            </a:r>
            <a:r>
              <a:rPr lang="ru-RU" sz="2400" dirty="0" smtClean="0"/>
              <a:t> и </a:t>
            </a:r>
            <a:r>
              <a:rPr lang="ru-RU" sz="2400" i="1" dirty="0" smtClean="0"/>
              <a:t>косвенные</a:t>
            </a:r>
            <a:r>
              <a:rPr lang="ru-RU" sz="2400" dirty="0" smtClean="0"/>
              <a:t> затраты.</a:t>
            </a:r>
          </a:p>
          <a:p>
            <a:pPr algn="just">
              <a:spcBef>
                <a:spcPts val="1200"/>
              </a:spcBef>
            </a:pPr>
            <a:r>
              <a:rPr lang="ru-RU" sz="2400" i="1" dirty="0" smtClean="0"/>
              <a:t>Прямые затраты</a:t>
            </a:r>
            <a:r>
              <a:rPr lang="ru-RU" sz="2400" dirty="0" smtClean="0"/>
              <a:t> связаны с производством конкретного вида продукции и включают в себя технологические затраты на: сырье и материалы; топливо и энергию; семена, корма, посадочный материал и удобрения; основную и дополнительную заработную плату; начисления на заработную плату по социальному страхованию; содержание, эксплуатацию и текущий ремонт производственного оборудования. </a:t>
            </a:r>
          </a:p>
          <a:p>
            <a:pPr algn="just">
              <a:spcBef>
                <a:spcPts val="1200"/>
              </a:spcBef>
            </a:pPr>
            <a:r>
              <a:rPr lang="ru-RU" sz="2400" i="1" dirty="0" smtClean="0"/>
              <a:t>Косвенные затраты</a:t>
            </a:r>
            <a:r>
              <a:rPr lang="ru-RU" sz="2400" dirty="0" smtClean="0"/>
              <a:t> не относятся к конкретному виду продукции, а обеспечивают функционирование процесса производства в целом (это подавляющая часть условно-постоянных расходов).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На основе этих показателей затрат и прибыли можно рассчитать показатель </a:t>
            </a:r>
            <a:r>
              <a:rPr lang="ru-RU" sz="2400" b="1" i="1" dirty="0" smtClean="0"/>
              <a:t>рентабельности производства</a:t>
            </a:r>
            <a:r>
              <a:rPr lang="ru-RU" sz="2400" b="1" dirty="0" smtClean="0"/>
              <a:t> в</a:t>
            </a:r>
            <a:r>
              <a:rPr lang="ru-RU" sz="2400" dirty="0" smtClean="0"/>
              <a:t> двух вариантах: </a:t>
            </a:r>
          </a:p>
          <a:p>
            <a:pPr>
              <a:spcBef>
                <a:spcPts val="1200"/>
              </a:spcBef>
            </a:pPr>
            <a:r>
              <a:rPr lang="ru-RU" sz="2400" dirty="0" err="1" smtClean="0"/>
              <a:t>К</a:t>
            </a:r>
            <a:r>
              <a:rPr lang="ru-RU" sz="2400" baseline="-25000" dirty="0" err="1" smtClean="0"/>
              <a:t>обший</a:t>
            </a:r>
            <a:r>
              <a:rPr lang="ru-RU" sz="2400" baseline="-25000" dirty="0" smtClean="0"/>
              <a:t> </a:t>
            </a:r>
            <a:r>
              <a:rPr lang="ru-RU" sz="2400" baseline="-25000" dirty="0" err="1" smtClean="0"/>
              <a:t>рент.произв</a:t>
            </a:r>
            <a:r>
              <a:rPr lang="ru-RU" sz="2400" dirty="0" smtClean="0"/>
              <a:t> = Валовая прибыль / Совокупные затраты по 						эксплуатации</a:t>
            </a:r>
          </a:p>
          <a:p>
            <a:pPr>
              <a:spcBef>
                <a:spcPts val="1200"/>
              </a:spcBef>
            </a:pPr>
            <a:r>
              <a:rPr lang="ru-RU" sz="2400" dirty="0" err="1" smtClean="0"/>
              <a:t>К</a:t>
            </a:r>
            <a:r>
              <a:rPr lang="ru-RU" sz="2400" baseline="-25000" dirty="0" err="1" smtClean="0"/>
              <a:t>чистой</a:t>
            </a:r>
            <a:r>
              <a:rPr lang="ru-RU" sz="2400" baseline="-25000" dirty="0" smtClean="0"/>
              <a:t> рент. </a:t>
            </a:r>
            <a:r>
              <a:rPr lang="ru-RU" sz="2400" baseline="-25000" dirty="0" err="1" smtClean="0"/>
              <a:t>произв</a:t>
            </a:r>
            <a:r>
              <a:rPr lang="ru-RU" sz="2400" dirty="0" smtClean="0"/>
              <a:t> = Чистая прибыль / Совокупные затраты по 						эксплуатации</a:t>
            </a:r>
          </a:p>
          <a:p>
            <a:pPr>
              <a:spcBef>
                <a:spcPts val="1200"/>
              </a:spcBef>
            </a:pPr>
            <a:endParaRPr lang="ru-RU" sz="2400" dirty="0" smtClean="0"/>
          </a:p>
          <a:p>
            <a:pPr algn="just"/>
            <a:r>
              <a:rPr lang="ru-RU" sz="2400" dirty="0" smtClean="0"/>
              <a:t>Показатель </a:t>
            </a:r>
            <a:r>
              <a:rPr lang="ru-RU" sz="2400" b="1" i="1" dirty="0" smtClean="0"/>
              <a:t>рентабельности продукции</a:t>
            </a:r>
            <a:r>
              <a:rPr lang="ru-RU" sz="2400" dirty="0" smtClean="0"/>
              <a:t> (</a:t>
            </a:r>
            <a:r>
              <a:rPr lang="ru-RU" sz="2400" dirty="0" err="1" smtClean="0"/>
              <a:t>К</a:t>
            </a:r>
            <a:r>
              <a:rPr lang="ru-RU" sz="2400" baseline="-25000" dirty="0" err="1" smtClean="0"/>
              <a:t>рент</a:t>
            </a:r>
            <a:r>
              <a:rPr lang="ru-RU" sz="2400" baseline="-25000" dirty="0" smtClean="0"/>
              <a:t>. </a:t>
            </a:r>
            <a:r>
              <a:rPr lang="ru-RU" sz="2400" baseline="-25000" dirty="0" err="1" smtClean="0"/>
              <a:t>прод</a:t>
            </a:r>
            <a:r>
              <a:rPr lang="ru-RU" sz="2400" dirty="0" smtClean="0"/>
              <a:t>) представляет собой отношение валовой прибыли от производства какого-либо продукта или услуги </a:t>
            </a:r>
            <a:r>
              <a:rPr lang="ru-RU" sz="2400" i="1" dirty="0" smtClean="0"/>
              <a:t>(Р)</a:t>
            </a:r>
            <a:r>
              <a:rPr lang="ru-RU" sz="2400" dirty="0" smtClean="0"/>
              <a:t> к сумме издержек на его создание </a:t>
            </a:r>
            <a:r>
              <a:rPr lang="ru-RU" sz="2400" i="1" dirty="0" smtClean="0"/>
              <a:t>(</a:t>
            </a:r>
            <a:r>
              <a:rPr lang="ru-RU" sz="2400" i="1" dirty="0" err="1" smtClean="0"/>
              <a:t>R</a:t>
            </a:r>
            <a:r>
              <a:rPr lang="ru-RU" sz="2400" i="1" dirty="0" smtClean="0"/>
              <a:t>)</a:t>
            </a:r>
            <a:r>
              <a:rPr lang="ru-RU" sz="2400" dirty="0" smtClean="0"/>
              <a:t>: </a:t>
            </a:r>
          </a:p>
          <a:p>
            <a:pPr algn="ctr">
              <a:spcBef>
                <a:spcPts val="1800"/>
              </a:spcBef>
            </a:pPr>
            <a:r>
              <a:rPr lang="ru-RU" sz="2400" dirty="0" err="1" smtClean="0"/>
              <a:t>К</a:t>
            </a:r>
            <a:r>
              <a:rPr lang="ru-RU" sz="2400" baseline="-25000" dirty="0" err="1" smtClean="0"/>
              <a:t>рент</a:t>
            </a:r>
            <a:r>
              <a:rPr lang="ru-RU" sz="2400" baseline="-25000" dirty="0" smtClean="0"/>
              <a:t>. </a:t>
            </a:r>
            <a:r>
              <a:rPr lang="ru-RU" sz="2400" baseline="-25000" dirty="0" err="1" smtClean="0"/>
              <a:t>прод</a:t>
            </a:r>
            <a:r>
              <a:rPr lang="ru-RU" sz="2400" dirty="0" smtClean="0"/>
              <a:t> = </a:t>
            </a:r>
            <a:r>
              <a:rPr lang="ru-RU" sz="2400" i="1" dirty="0" err="1" smtClean="0"/>
              <a:t>P</a:t>
            </a:r>
            <a:r>
              <a:rPr lang="ru-RU" sz="2400" i="1" dirty="0" smtClean="0"/>
              <a:t> /</a:t>
            </a:r>
            <a:r>
              <a:rPr lang="ru-RU" sz="2400" i="1" dirty="0" err="1" smtClean="0"/>
              <a:t>R</a:t>
            </a:r>
            <a:r>
              <a:rPr lang="ru-RU" sz="2400" i="1" dirty="0" smtClean="0"/>
              <a:t> </a:t>
            </a:r>
            <a:endParaRPr lang="ru-RU" sz="2400" dirty="0" smtClean="0"/>
          </a:p>
          <a:p>
            <a:pPr>
              <a:spcBef>
                <a:spcPts val="1200"/>
              </a:spcBef>
            </a:pP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32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263" y="1052736"/>
            <a:ext cx="8785225" cy="4926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i="1" dirty="0" smtClean="0"/>
              <a:t>Эффективность использования затрат живого труда</a:t>
            </a:r>
            <a:r>
              <a:rPr lang="ru-RU" sz="2400" dirty="0" smtClean="0"/>
              <a:t> в статистике изучается при помощи показателей использования трудового потенциала и показателей производительности. К показателям использования трудового потенциала относятся показатели активности, занятости и безработицы, а также показатели использования рабочего времени, которые были рассмотрены ранее.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33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71445"/>
            <a:ext cx="8785225" cy="722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dirty="0" smtClean="0"/>
              <a:t>Система показателей эффективности затрат живого труда может быть дополнена показателями относительной экономии (перерасхода):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/>
              <a:t>а) фонда оплаты труда: </a:t>
            </a:r>
            <a:endParaRPr lang="ru-RU" sz="2400" dirty="0" smtClean="0"/>
          </a:p>
          <a:p>
            <a:pPr algn="ctr">
              <a:lnSpc>
                <a:spcPct val="120000"/>
              </a:lnSpc>
            </a:pPr>
            <a:r>
              <a:rPr lang="ru-RU" sz="2400" dirty="0" err="1" smtClean="0"/>
              <a:t>Э</a:t>
            </a:r>
            <a:r>
              <a:rPr lang="ru-RU" sz="2400" baseline="-25000" dirty="0" err="1" smtClean="0"/>
              <a:t>фот</a:t>
            </a:r>
            <a:r>
              <a:rPr lang="ru-RU" sz="2400" dirty="0" smtClean="0"/>
              <a:t> </a:t>
            </a:r>
            <a:r>
              <a:rPr lang="ru-RU" sz="2400" dirty="0" smtClean="0"/>
              <a:t>= ФОТ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(ФОТ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</a:t>
            </a:r>
            <a:r>
              <a:rPr lang="en-US" sz="2400" i="1" dirty="0" smtClean="0"/>
              <a:t>I</a:t>
            </a:r>
            <a:r>
              <a:rPr lang="ru-RU" sz="2400" baseline="-25000" dirty="0" err="1" smtClean="0"/>
              <a:t>ФО</a:t>
            </a:r>
            <a:r>
              <a:rPr lang="ru-RU" sz="2400" baseline="-25000" dirty="0" smtClean="0"/>
              <a:t> ВВП</a:t>
            </a:r>
            <a:r>
              <a:rPr lang="ru-RU" sz="2400" dirty="0" smtClean="0"/>
              <a:t>);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/>
              <a:t>где ФОТ </a:t>
            </a:r>
            <a:r>
              <a:rPr lang="ru-RU" sz="2400" dirty="0" smtClean="0"/>
              <a:t>‑ фонд оплаты труда соответственно отчетного (ФОТ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) и базисного (ФОТ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периодов; </a:t>
            </a:r>
          </a:p>
          <a:p>
            <a:pPr algn="just">
              <a:lnSpc>
                <a:spcPct val="120000"/>
              </a:lnSpc>
            </a:pPr>
            <a:endParaRPr lang="ru-RU" sz="2400" dirty="0" smtClean="0"/>
          </a:p>
          <a:p>
            <a:pPr algn="just">
              <a:lnSpc>
                <a:spcPct val="120000"/>
              </a:lnSpc>
            </a:pPr>
            <a:r>
              <a:rPr lang="ru-RU" sz="2400" dirty="0" smtClean="0"/>
              <a:t>Относительная </a:t>
            </a:r>
            <a:r>
              <a:rPr lang="ru-RU" sz="2400" dirty="0" smtClean="0"/>
              <a:t>экономия (перерасход) фонда оплаты труда или численности занятых в производстве ВВП определяется как разность между фактическим объемом этих показателей в отчетном периоде и расчетной их величиной в базисном периоде при условии, что объем производства ВВП в базисном периоде был бы на уровне отчетного. </a:t>
            </a:r>
          </a:p>
          <a:p>
            <a:pPr algn="ctr">
              <a:lnSpc>
                <a:spcPct val="130000"/>
              </a:lnSpc>
              <a:spcAft>
                <a:spcPts val="1800"/>
              </a:spcAft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34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052736"/>
            <a:ext cx="8785225" cy="456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б) численности занятых: </a:t>
            </a:r>
            <a:endParaRPr lang="ru-RU" sz="2400" dirty="0" smtClean="0"/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dirty="0" err="1" smtClean="0"/>
              <a:t>Э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</a:t>
            </a:r>
            <a:r>
              <a:rPr lang="ru-RU" sz="2400" dirty="0" smtClean="0"/>
              <a:t>=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(Т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ФО</a:t>
            </a:r>
            <a:r>
              <a:rPr lang="ru-RU" sz="2400" baseline="-25000" dirty="0" smtClean="0"/>
              <a:t> ВВП</a:t>
            </a:r>
            <a:r>
              <a:rPr lang="ru-RU" sz="2400" dirty="0" smtClean="0"/>
              <a:t>),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где: </a:t>
            </a:r>
            <a:r>
              <a:rPr lang="ru-RU" sz="2400" dirty="0" err="1" smtClean="0"/>
              <a:t>Э</a:t>
            </a:r>
            <a:r>
              <a:rPr lang="ru-RU" sz="2400" baseline="-25000" dirty="0" err="1" smtClean="0"/>
              <a:t>фот</a:t>
            </a:r>
            <a:r>
              <a:rPr lang="ru-RU" sz="2400" dirty="0" smtClean="0"/>
              <a:t> ‑ относительная экономия фонда оплаты труда;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i="1" dirty="0" smtClean="0"/>
              <a:t> </a:t>
            </a:r>
            <a:r>
              <a:rPr lang="ru-RU" sz="2400" i="1" dirty="0" smtClean="0"/>
              <a:t>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ФО</a:t>
            </a:r>
            <a:r>
              <a:rPr lang="ru-RU" sz="2400" baseline="-25000" dirty="0" smtClean="0"/>
              <a:t> ВВП</a:t>
            </a:r>
            <a:r>
              <a:rPr lang="ru-RU" sz="2400" dirty="0" smtClean="0"/>
              <a:t> ‑ индекс физического объема ВВП: </a:t>
            </a:r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i="1" dirty="0" smtClean="0"/>
              <a:t>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ФО</a:t>
            </a:r>
            <a:r>
              <a:rPr lang="ru-RU" sz="2400" baseline="-25000" dirty="0" smtClean="0"/>
              <a:t> ВВП</a:t>
            </a:r>
            <a:r>
              <a:rPr lang="ru-RU" sz="2400" dirty="0" smtClean="0"/>
              <a:t> = Σ</a:t>
            </a:r>
            <a:r>
              <a:rPr lang="ru-RU" sz="2400" i="1" dirty="0" smtClean="0"/>
              <a:t>q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</a:t>
            </a:r>
            <a:r>
              <a:rPr lang="ru-RU" sz="2400" i="1" dirty="0" smtClean="0"/>
              <a:t>p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/  Σ</a:t>
            </a:r>
            <a:r>
              <a:rPr lang="ru-RU" sz="2400" i="1" dirty="0" smtClean="0"/>
              <a:t>q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</a:t>
            </a:r>
            <a:r>
              <a:rPr lang="ru-RU" sz="2400" i="1" dirty="0" smtClean="0"/>
              <a:t>p</a:t>
            </a:r>
            <a:r>
              <a:rPr lang="ru-RU" sz="2400" baseline="-25000" dirty="0" smtClean="0"/>
              <a:t>0</a:t>
            </a: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        </a:t>
            </a:r>
            <a:r>
              <a:rPr lang="ru-RU" sz="2400" dirty="0" err="1" smtClean="0"/>
              <a:t>Э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</a:t>
            </a:r>
            <a:r>
              <a:rPr lang="ru-RU" sz="2400" dirty="0" smtClean="0"/>
              <a:t>‑ относительная экономия численности занятых;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        T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smtClean="0"/>
              <a:t>и 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‑ среднегодовая численность занятых трудовых ресурсов соответственно в отчетном и базисном периодах.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35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332430"/>
            <a:ext cx="8785225" cy="613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Применение </a:t>
            </a:r>
            <a:r>
              <a:rPr lang="ru-RU" sz="2400" b="1" dirty="0" smtClean="0"/>
              <a:t>индексного факторного анализа </a:t>
            </a:r>
            <a:r>
              <a:rPr lang="ru-RU" sz="2400" dirty="0" smtClean="0"/>
              <a:t>позволяет дать статистическую оценку влияния различных факторов на результативный показатель ‑ ВВП или </a:t>
            </a:r>
            <a:r>
              <a:rPr lang="ru-RU" sz="2400" dirty="0" err="1" smtClean="0"/>
              <a:t>НД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В </a:t>
            </a:r>
            <a:r>
              <a:rPr lang="ru-RU" sz="2400" dirty="0" smtClean="0"/>
              <a:t>качестве факторов могут быть использованы: </a:t>
            </a: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численность </a:t>
            </a:r>
            <a:r>
              <a:rPr lang="ru-RU" sz="2400" dirty="0" smtClean="0"/>
              <a:t>занятых в экономике (отработанное время) </a:t>
            </a:r>
            <a:r>
              <a:rPr lang="ru-RU" sz="2400" dirty="0" smtClean="0"/>
              <a:t>‑ </a:t>
            </a:r>
            <a:r>
              <a:rPr lang="ru-RU" sz="2400" dirty="0" smtClean="0"/>
              <a:t>экстенсивный фактор (</a:t>
            </a:r>
            <a:r>
              <a:rPr lang="ru-RU" sz="2400" dirty="0" smtClean="0"/>
              <a:t>Т)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общественная </a:t>
            </a:r>
            <a:r>
              <a:rPr lang="ru-RU" sz="2400" dirty="0" smtClean="0"/>
              <a:t>производительность труда (</a:t>
            </a:r>
            <a:r>
              <a:rPr lang="ru-RU" sz="2400" dirty="0" err="1" smtClean="0"/>
              <a:t>ПТ</a:t>
            </a:r>
            <a:r>
              <a:rPr lang="ru-RU" sz="2400" dirty="0" smtClean="0"/>
              <a:t>) ‑ интенсивный фактор. </a:t>
            </a: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ru-RU" sz="2400" dirty="0" smtClean="0"/>
              <a:t>Последний </a:t>
            </a:r>
            <a:r>
              <a:rPr lang="ru-RU" sz="2400" dirty="0" smtClean="0"/>
              <a:t>в свою очередь может быть представлен как произведение фондоотдачи (</a:t>
            </a:r>
            <a:r>
              <a:rPr lang="ru-RU" sz="2400" dirty="0" err="1" smtClean="0"/>
              <a:t>ФО</a:t>
            </a:r>
            <a:r>
              <a:rPr lang="ru-RU" sz="2400" dirty="0" smtClean="0"/>
              <a:t>) на фондовооруженность (</a:t>
            </a:r>
            <a:r>
              <a:rPr lang="ru-RU" sz="2400" dirty="0" err="1" smtClean="0"/>
              <a:t>ФВ</a:t>
            </a:r>
            <a:r>
              <a:rPr lang="ru-RU" sz="2400" dirty="0" smtClean="0"/>
              <a:t>): </a:t>
            </a:r>
            <a:endParaRPr lang="ru-RU" sz="2400" dirty="0" smtClean="0"/>
          </a:p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sz="2400" dirty="0" err="1" smtClean="0"/>
              <a:t>ПТ</a:t>
            </a:r>
            <a:r>
              <a:rPr lang="ru-RU" sz="2400" dirty="0" smtClean="0"/>
              <a:t> </a:t>
            </a:r>
            <a:r>
              <a:rPr lang="ru-RU" sz="2400" dirty="0" smtClean="0"/>
              <a:t>= </a:t>
            </a:r>
            <a:r>
              <a:rPr lang="ru-RU" sz="2400" dirty="0" err="1" smtClean="0"/>
              <a:t>ФО</a:t>
            </a:r>
            <a:r>
              <a:rPr lang="ru-RU" sz="2400" dirty="0" smtClean="0"/>
              <a:t> × </a:t>
            </a:r>
            <a:r>
              <a:rPr lang="ru-RU" sz="2400" dirty="0" err="1" smtClean="0"/>
              <a:t>ФВ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36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16632"/>
            <a:ext cx="8785225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Последовательность расчетов такова. </a:t>
            </a:r>
          </a:p>
          <a:p>
            <a:pPr algn="just"/>
            <a:r>
              <a:rPr lang="ru-RU" sz="2400" dirty="0" smtClean="0"/>
              <a:t>1. Определяют общий прирост ВВП как разность между ВВП отчетного и базисного периодов: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ВВП = ВВП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ВВП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. 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ВВП равен произведению численности занятых (Т) на уровень общественной производительности труда (</a:t>
            </a:r>
            <a:r>
              <a:rPr lang="ru-RU" sz="2400" dirty="0" err="1" smtClean="0"/>
              <a:t>ПТ</a:t>
            </a:r>
            <a:r>
              <a:rPr lang="ru-RU" sz="2400" dirty="0" smtClean="0"/>
              <a:t>):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ВВП = Т × </a:t>
            </a:r>
            <a:r>
              <a:rPr lang="ru-RU" sz="2400" dirty="0" err="1" smtClean="0"/>
              <a:t>ПТ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smtClean="0"/>
              <a:t>где Т ‑ среднегодовая численность занятых в экономике (или отработанное время); </a:t>
            </a:r>
          </a:p>
          <a:p>
            <a:pPr algn="just"/>
            <a:r>
              <a:rPr lang="ru-RU" sz="2400" dirty="0" smtClean="0"/>
              <a:t>       </a:t>
            </a:r>
            <a:r>
              <a:rPr lang="ru-RU" sz="2400" dirty="0" err="1" smtClean="0"/>
              <a:t>ПТ</a:t>
            </a:r>
            <a:r>
              <a:rPr lang="ru-RU" sz="2400" dirty="0" smtClean="0"/>
              <a:t> </a:t>
            </a:r>
            <a:r>
              <a:rPr lang="ru-RU" sz="2400" dirty="0" smtClean="0"/>
              <a:t>‑ производительность труда, рассчитанная по результативному показателю. 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Тогда общий прирост результата (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общ</a:t>
            </a:r>
            <a:r>
              <a:rPr lang="ru-RU" sz="2400" dirty="0" smtClean="0"/>
              <a:t>) будет состоять из следующих компонентов: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общ</a:t>
            </a:r>
            <a:r>
              <a:rPr lang="ru-RU" sz="2400" dirty="0" smtClean="0"/>
              <a:t> = 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+ 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ПТ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 smtClean="0"/>
              <a:t>где 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и 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ПТ</a:t>
            </a:r>
            <a:r>
              <a:rPr lang="ru-RU" sz="2400" dirty="0" smtClean="0"/>
              <a:t> ‑ соответственно прирост за счет численности работников и производительности труда.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37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260648"/>
            <a:ext cx="8785225" cy="646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dirty="0" smtClean="0"/>
              <a:t>2. Рассчитывают прирост ВВП за счет выделенных факторов по следующим формулам: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2400" dirty="0" smtClean="0"/>
              <a:t>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= (Т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ПТ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,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2400" dirty="0" smtClean="0"/>
              <a:t>∆</a:t>
            </a:r>
            <a:r>
              <a:rPr lang="ru-RU" sz="2400" i="1" dirty="0" err="1" smtClean="0"/>
              <a:t>Q</a:t>
            </a:r>
            <a:r>
              <a:rPr lang="ru-RU" sz="2400" baseline="-25000" dirty="0" err="1" smtClean="0"/>
              <a:t>ПТ</a:t>
            </a:r>
            <a:r>
              <a:rPr lang="ru-RU" sz="2400" i="1" dirty="0" smtClean="0"/>
              <a:t> =</a:t>
            </a:r>
            <a:r>
              <a:rPr lang="ru-RU" sz="2400" dirty="0" smtClean="0"/>
              <a:t> (ПТ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ПТ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dirty="0" smtClean="0"/>
              <a:t>Валовой </a:t>
            </a:r>
            <a:r>
              <a:rPr lang="ru-RU" sz="2400" dirty="0" smtClean="0"/>
              <a:t>внутренний продукт можно представить как функцию от трех факторов: численности занятых в экономике (Т), фондовооруженности труда (</a:t>
            </a:r>
            <a:r>
              <a:rPr lang="ru-RU" sz="2400" dirty="0" err="1" smtClean="0"/>
              <a:t>ФВ</a:t>
            </a:r>
            <a:r>
              <a:rPr lang="ru-RU" sz="2400" dirty="0" smtClean="0"/>
              <a:t>) и фондоотдачи (</a:t>
            </a:r>
            <a:r>
              <a:rPr lang="ru-RU" sz="2400" dirty="0" err="1" smtClean="0"/>
              <a:t>ФО</a:t>
            </a:r>
            <a:r>
              <a:rPr lang="ru-RU" sz="2400" dirty="0" smtClean="0"/>
              <a:t>), так как </a:t>
            </a:r>
            <a:endParaRPr lang="ru-RU" sz="2400" dirty="0" smtClean="0"/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2400" dirty="0" err="1" smtClean="0"/>
              <a:t>ПТ</a:t>
            </a:r>
            <a:r>
              <a:rPr lang="ru-RU" sz="2400" dirty="0" smtClean="0"/>
              <a:t> = </a:t>
            </a:r>
            <a:r>
              <a:rPr lang="ru-RU" sz="2400" dirty="0" err="1" smtClean="0"/>
              <a:t>ФВ</a:t>
            </a:r>
            <a:r>
              <a:rPr lang="ru-RU" sz="2400" dirty="0" smtClean="0"/>
              <a:t> × </a:t>
            </a:r>
            <a:r>
              <a:rPr lang="ru-RU" sz="2400" dirty="0" err="1" smtClean="0"/>
              <a:t>ФО</a:t>
            </a:r>
            <a:r>
              <a:rPr lang="ru-RU" sz="2400" dirty="0" smtClean="0"/>
              <a:t>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ru-RU" sz="2400" dirty="0" smtClean="0"/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dirty="0" smtClean="0"/>
              <a:t>Эту </a:t>
            </a:r>
            <a:r>
              <a:rPr lang="ru-RU" sz="2400" dirty="0" smtClean="0"/>
              <a:t>взаимосвязь можно выразить следующим уравнением: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ввп</a:t>
            </a:r>
            <a:r>
              <a:rPr lang="ru-RU" sz="2400" dirty="0" smtClean="0"/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smtClean="0"/>
              <a:t>Т</a:t>
            </a:r>
            <a:r>
              <a:rPr lang="ru-RU" sz="2400" dirty="0" smtClean="0"/>
              <a:t> ×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ПТ</a:t>
            </a:r>
            <a:r>
              <a:rPr lang="ru-RU" sz="2400" dirty="0" smtClean="0"/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smtClean="0"/>
              <a:t>Т</a:t>
            </a:r>
            <a:r>
              <a:rPr lang="ru-RU" sz="2400" i="1" dirty="0" smtClean="0"/>
              <a:t> ×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ФО</a:t>
            </a:r>
            <a:r>
              <a:rPr lang="ru-RU" sz="2400" i="1" dirty="0" smtClean="0"/>
              <a:t> ×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aseline="-25000" dirty="0" err="1" smtClean="0"/>
              <a:t>ФВ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179388" y="623585"/>
            <a:ext cx="87852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Тогда количественная оценка влияния каждого фактора на динамику ВВП определяется следующим образом: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1) прирост ВВП за счет численности занятых: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∆</a:t>
            </a:r>
            <a:r>
              <a:rPr lang="ru-RU" sz="2400" dirty="0" err="1" smtClean="0"/>
              <a:t>ВВП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= ФO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ФВ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(Т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);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2) прирост ВВП за счет фондоотдачи: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∆</a:t>
            </a:r>
            <a:r>
              <a:rPr lang="ru-RU" sz="2400" dirty="0" err="1" smtClean="0"/>
              <a:t>ВВП</a:t>
            </a:r>
            <a:r>
              <a:rPr lang="ru-RU" sz="2400" baseline="-25000" dirty="0" err="1" smtClean="0"/>
              <a:t>ФО</a:t>
            </a:r>
            <a:r>
              <a:rPr lang="ru-RU" sz="2400" dirty="0" smtClean="0"/>
              <a:t> = (ФО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ФO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ФВ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;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3) прирост ВВП за счет фондовооруженности: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∆</a:t>
            </a:r>
            <a:r>
              <a:rPr lang="ru-RU" sz="2400" dirty="0" err="1" smtClean="0"/>
              <a:t>ВВП</a:t>
            </a:r>
            <a:r>
              <a:rPr lang="ru-RU" sz="2400" baseline="-25000" dirty="0" err="1" smtClean="0"/>
              <a:t>ФВ</a:t>
            </a:r>
            <a:r>
              <a:rPr lang="ru-RU" sz="2400" dirty="0" smtClean="0"/>
              <a:t> = (ФВ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ФВ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ФO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38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179388" y="336713"/>
            <a:ext cx="871378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Аналогичный расчет можно выполнить и для определения влияния факторов роста национального дохода (</a:t>
            </a:r>
            <a:r>
              <a:rPr lang="ru-RU" sz="2400" dirty="0" err="1" smtClean="0"/>
              <a:t>НД</a:t>
            </a:r>
            <a:r>
              <a:rPr lang="ru-RU" sz="2400" dirty="0" smtClean="0"/>
              <a:t>). В этом случае принимается во внимание еще один фактор ‑ доля </a:t>
            </a:r>
            <a:r>
              <a:rPr lang="ru-RU" sz="2400" dirty="0" err="1" smtClean="0"/>
              <a:t>НД</a:t>
            </a:r>
            <a:r>
              <a:rPr lang="ru-RU" sz="2400" dirty="0" smtClean="0"/>
              <a:t> в ВВП: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i="1" dirty="0" err="1" smtClean="0"/>
              <a:t>d</a:t>
            </a:r>
            <a:r>
              <a:rPr lang="ru-RU" sz="2400" dirty="0" smtClean="0"/>
              <a:t> = </a:t>
            </a:r>
            <a:r>
              <a:rPr lang="ru-RU" sz="2400" dirty="0" err="1" smtClean="0"/>
              <a:t>НД</a:t>
            </a:r>
            <a:r>
              <a:rPr lang="ru-RU" sz="2400" dirty="0" smtClean="0"/>
              <a:t> ÷ ВВП.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Тогда методика расчета будет такова: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1) ∆</a:t>
            </a:r>
            <a:r>
              <a:rPr lang="ru-RU" sz="2400" dirty="0" err="1" smtClean="0"/>
              <a:t>НД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= (Т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ПТ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× 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2) ∆</a:t>
            </a:r>
            <a:r>
              <a:rPr lang="ru-RU" sz="2400" dirty="0" err="1" smtClean="0"/>
              <a:t>НД</a:t>
            </a:r>
            <a:r>
              <a:rPr lang="ru-RU" sz="2400" baseline="-25000" dirty="0" err="1" smtClean="0"/>
              <a:t>ПТ</a:t>
            </a:r>
            <a:r>
              <a:rPr lang="ru-RU" sz="2400" dirty="0" smtClean="0"/>
              <a:t> = (ПТ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ПТ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×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× 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3) ∆</a:t>
            </a:r>
            <a:r>
              <a:rPr lang="ru-RU" sz="2400" dirty="0" err="1" smtClean="0"/>
              <a:t>НД</a:t>
            </a:r>
            <a:r>
              <a:rPr lang="ru-RU" sz="2400" i="1" baseline="-25000" dirty="0" err="1" smtClean="0"/>
              <a:t>d</a:t>
            </a:r>
            <a:r>
              <a:rPr lang="ru-RU" sz="2400" dirty="0" smtClean="0"/>
              <a:t> = 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× ПТ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× (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‑ </a:t>
            </a:r>
            <a:r>
              <a:rPr lang="ru-RU" sz="2400" i="1" dirty="0" smtClean="0"/>
              <a:t>d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 или </a:t>
            </a:r>
            <a:r>
              <a:rPr lang="ru-RU" sz="2400" dirty="0" smtClean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 </a:t>
            </a:r>
            <a:r>
              <a:rPr lang="ru-RU" sz="2400" dirty="0" smtClean="0"/>
              <a:t>    ∆</a:t>
            </a:r>
            <a:r>
              <a:rPr lang="ru-RU" sz="2400" dirty="0" err="1" smtClean="0"/>
              <a:t>HД</a:t>
            </a:r>
            <a:r>
              <a:rPr lang="ru-RU" sz="2400" i="1" baseline="-25000" dirty="0" err="1" smtClean="0"/>
              <a:t>d</a:t>
            </a:r>
            <a:r>
              <a:rPr lang="ru-RU" sz="2400" dirty="0" smtClean="0"/>
              <a:t> = ∆</a:t>
            </a:r>
            <a:r>
              <a:rPr lang="ru-RU" sz="2400" dirty="0" err="1" smtClean="0"/>
              <a:t>HД</a:t>
            </a:r>
            <a:r>
              <a:rPr lang="ru-RU" sz="2400" baseline="-25000" dirty="0" err="1" smtClean="0"/>
              <a:t>общ</a:t>
            </a:r>
            <a:r>
              <a:rPr lang="ru-RU" sz="2400" dirty="0" smtClean="0"/>
              <a:t> ‑ ∆</a:t>
            </a:r>
            <a:r>
              <a:rPr lang="ru-RU" sz="2400" dirty="0" err="1" smtClean="0"/>
              <a:t>HД</a:t>
            </a:r>
            <a:r>
              <a:rPr lang="ru-RU" sz="2400" baseline="-25000" dirty="0" err="1" smtClean="0"/>
              <a:t>Т</a:t>
            </a:r>
            <a:r>
              <a:rPr lang="ru-RU" sz="2400" dirty="0" smtClean="0"/>
              <a:t> ‑ ∆</a:t>
            </a:r>
            <a:r>
              <a:rPr lang="ru-RU" sz="2400" dirty="0" err="1" smtClean="0"/>
              <a:t>НД</a:t>
            </a:r>
            <a:r>
              <a:rPr lang="ru-RU" sz="2400" baseline="-25000" dirty="0" err="1" smtClean="0"/>
              <a:t>ПТ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39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251520" y="116632"/>
            <a:ext cx="8642350" cy="598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ru-RU" sz="2400" i="1" dirty="0" smtClean="0"/>
              <a:t>Списочный состав работников</a:t>
            </a:r>
            <a:r>
              <a:rPr lang="ru-RU" sz="2400" dirty="0" smtClean="0"/>
              <a:t> устанавливается на каждый календарный день периода и определяется как сумма явок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яв</a:t>
            </a:r>
            <a:r>
              <a:rPr lang="ru-RU" sz="2400" dirty="0" smtClean="0"/>
              <a:t>) и неявок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няв</a:t>
            </a:r>
            <a:r>
              <a:rPr lang="ru-RU" sz="2400" dirty="0" smtClean="0"/>
              <a:t>) на работу: </a:t>
            </a:r>
          </a:p>
          <a:p>
            <a:pPr algn="ctr">
              <a:lnSpc>
                <a:spcPct val="130000"/>
              </a:lnSpc>
              <a:spcBef>
                <a:spcPts val="1200"/>
              </a:spcBef>
            </a:pPr>
            <a:r>
              <a:rPr lang="ru-RU" sz="2400" dirty="0" err="1" smtClean="0"/>
              <a:t>Т</a:t>
            </a:r>
            <a:r>
              <a:rPr lang="ru-RU" sz="2400" i="1" dirty="0" err="1" smtClean="0"/>
              <a:t>сп</a:t>
            </a:r>
            <a:r>
              <a:rPr lang="ru-RU" sz="2400" dirty="0" err="1" smtClean="0"/>
              <a:t>=Т</a:t>
            </a:r>
            <a:r>
              <a:rPr lang="ru-RU" sz="2400" i="1" dirty="0" err="1" smtClean="0"/>
              <a:t>яв</a:t>
            </a:r>
            <a:r>
              <a:rPr lang="ru-RU" sz="2400" dirty="0" smtClean="0"/>
              <a:t> + 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няв</a:t>
            </a:r>
            <a:r>
              <a:rPr lang="ru-RU" sz="2400" dirty="0" smtClean="0"/>
              <a:t>.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ru-RU" sz="2400" dirty="0" smtClean="0"/>
              <a:t>Численность работников в праздничные и выходные дни принимается равной численности за предыдущий день.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ru-RU" sz="2400" i="1" dirty="0" smtClean="0"/>
              <a:t>Среднесписочная численность работников</a:t>
            </a:r>
            <a:r>
              <a:rPr lang="ru-RU" sz="2400" dirty="0" smtClean="0"/>
              <a:t> за месяц определяется как сумма списочной численности работников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сп</a:t>
            </a:r>
            <a:r>
              <a:rPr lang="ru-RU" sz="2400" dirty="0" smtClean="0"/>
              <a:t>) за все дни месяца, делённая на число календарных дней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к.дн</a:t>
            </a:r>
            <a:r>
              <a:rPr lang="ru-RU" sz="2400" dirty="0" smtClean="0"/>
              <a:t>):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</a:t>
            </a:fld>
            <a:endParaRPr lang="ru-RU" sz="1800" b="1" dirty="0"/>
          </a:p>
        </p:txBody>
      </p:sp>
      <p:graphicFrame>
        <p:nvGraphicFramePr>
          <p:cNvPr id="222211" name="Object 3"/>
          <p:cNvGraphicFramePr>
            <a:graphicFrameLocks noChangeAspect="1"/>
          </p:cNvGraphicFramePr>
          <p:nvPr/>
        </p:nvGraphicFramePr>
        <p:xfrm>
          <a:off x="3203848" y="5373216"/>
          <a:ext cx="2365580" cy="1412777"/>
        </p:xfrm>
        <a:graphic>
          <a:graphicData uri="http://schemas.openxmlformats.org/presentationml/2006/ole">
            <p:oleObj spid="_x0000_s222211" name="Equation" r:id="rId3" imgW="914400" imgH="545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0339" name="Text Box 3"/>
          <p:cNvSpPr txBox="1">
            <a:spLocks noChangeArrowheads="1"/>
          </p:cNvSpPr>
          <p:nvPr/>
        </p:nvSpPr>
        <p:spPr bwMode="auto">
          <a:xfrm>
            <a:off x="107950" y="-27384"/>
            <a:ext cx="8893175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/>
              <a:t>Рассчитать влияние каждого фактора на динамику результативного показателя можно при помощи производственных функций. Для этого чаще всего используют следующие </a:t>
            </a:r>
            <a:r>
              <a:rPr lang="ru-RU" sz="2400" dirty="0" smtClean="0"/>
              <a:t>варианты: </a:t>
            </a:r>
            <a:endParaRPr lang="ru-RU" sz="2400" dirty="0" smtClean="0"/>
          </a:p>
          <a:p>
            <a:pPr marL="2060575"/>
            <a:r>
              <a:rPr lang="ru-RU" sz="2400" dirty="0" smtClean="0"/>
              <a:t>а) </a:t>
            </a:r>
            <a:r>
              <a:rPr lang="ru-RU" sz="2400" i="1" dirty="0" err="1" smtClean="0"/>
              <a:t>Y</a:t>
            </a:r>
            <a:r>
              <a:rPr lang="ru-RU" sz="2400" dirty="0" smtClean="0"/>
              <a:t> = </a:t>
            </a:r>
            <a:r>
              <a:rPr lang="ru-RU" sz="2400" dirty="0" err="1" smtClean="0"/>
              <a:t>AK</a:t>
            </a:r>
            <a:r>
              <a:rPr lang="ru-RU" sz="2400" baseline="30000" dirty="0" err="1" smtClean="0"/>
              <a:t>α</a:t>
            </a:r>
            <a:r>
              <a:rPr lang="ru-RU" sz="2400" i="1" dirty="0" err="1" smtClean="0"/>
              <a:t>L</a:t>
            </a:r>
            <a:r>
              <a:rPr lang="ru-RU" sz="2400" i="1" baseline="30000" dirty="0" err="1" smtClean="0"/>
              <a:t>β</a:t>
            </a:r>
            <a:r>
              <a:rPr lang="ru-RU" sz="2400" dirty="0" smtClean="0"/>
              <a:t>;		</a:t>
            </a:r>
            <a:r>
              <a:rPr lang="ru-RU" sz="2400" dirty="0" err="1" smtClean="0"/>
              <a:t>α </a:t>
            </a:r>
            <a:r>
              <a:rPr lang="ru-RU" sz="2400" dirty="0" smtClean="0"/>
              <a:t>+ </a:t>
            </a:r>
            <a:r>
              <a:rPr lang="ru-RU" sz="2400" dirty="0" err="1" smtClean="0"/>
              <a:t>β </a:t>
            </a:r>
            <a:r>
              <a:rPr lang="ru-RU" sz="2400" dirty="0" smtClean="0"/>
              <a:t>= 1;</a:t>
            </a:r>
          </a:p>
          <a:p>
            <a:pPr marL="2060575"/>
            <a:r>
              <a:rPr lang="ru-RU" sz="2400" dirty="0" smtClean="0"/>
              <a:t>б) </a:t>
            </a:r>
            <a:r>
              <a:rPr lang="ru-RU" sz="2400" i="1" dirty="0" err="1" smtClean="0"/>
              <a:t>Y</a:t>
            </a:r>
            <a:r>
              <a:rPr lang="ru-RU" sz="2400" dirty="0" smtClean="0"/>
              <a:t> = </a:t>
            </a:r>
            <a:r>
              <a:rPr lang="ru-RU" sz="2400" dirty="0" err="1" smtClean="0"/>
              <a:t>AK</a:t>
            </a:r>
            <a:r>
              <a:rPr lang="ru-RU" sz="2400" baseline="30000" dirty="0" err="1" smtClean="0"/>
              <a:t>α</a:t>
            </a:r>
            <a:r>
              <a:rPr lang="ru-RU" sz="2400" i="1" dirty="0" err="1" smtClean="0"/>
              <a:t>L</a:t>
            </a:r>
            <a:r>
              <a:rPr lang="ru-RU" sz="2400" baseline="30000" dirty="0" err="1" smtClean="0"/>
              <a:t>β</a:t>
            </a:r>
            <a:r>
              <a:rPr lang="ru-RU" sz="2400" dirty="0" smtClean="0"/>
              <a:t>;		</a:t>
            </a:r>
            <a:r>
              <a:rPr lang="ru-RU" sz="2400" dirty="0" err="1" smtClean="0"/>
              <a:t>α </a:t>
            </a:r>
            <a:r>
              <a:rPr lang="ru-RU" sz="2400" dirty="0" smtClean="0"/>
              <a:t>+ </a:t>
            </a:r>
            <a:r>
              <a:rPr lang="ru-RU" sz="2400" dirty="0" err="1" smtClean="0"/>
              <a:t>β </a:t>
            </a:r>
            <a:r>
              <a:rPr lang="ru-RU" sz="2400" dirty="0" smtClean="0"/>
              <a:t>≠ 1;</a:t>
            </a:r>
          </a:p>
          <a:p>
            <a:pPr marL="2060575"/>
            <a:r>
              <a:rPr lang="ru-RU" sz="2400" dirty="0" smtClean="0"/>
              <a:t>в) </a:t>
            </a:r>
            <a:r>
              <a:rPr lang="ru-RU" sz="2400" i="1" dirty="0" err="1" smtClean="0"/>
              <a:t>Y</a:t>
            </a:r>
            <a:r>
              <a:rPr lang="ru-RU" sz="2400" dirty="0" smtClean="0"/>
              <a:t> = </a:t>
            </a:r>
            <a:r>
              <a:rPr lang="ru-RU" sz="2400" dirty="0" err="1" smtClean="0"/>
              <a:t>АК</a:t>
            </a:r>
            <a:r>
              <a:rPr lang="ru-RU" sz="2400" baseline="30000" dirty="0" err="1" smtClean="0"/>
              <a:t>α</a:t>
            </a:r>
            <a:r>
              <a:rPr lang="ru-RU" sz="2400" i="1" dirty="0" err="1" smtClean="0"/>
              <a:t>L</a:t>
            </a:r>
            <a:r>
              <a:rPr lang="ru-RU" sz="2400" baseline="30000" dirty="0" err="1" smtClean="0"/>
              <a:t>β</a:t>
            </a:r>
            <a:r>
              <a:rPr lang="ru-RU" sz="2400" dirty="0" err="1" smtClean="0"/>
              <a:t>e</a:t>
            </a:r>
            <a:r>
              <a:rPr lang="ru-RU" sz="2400" baseline="30000" dirty="0" err="1" smtClean="0"/>
              <a:t>γt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где </a:t>
            </a:r>
            <a:r>
              <a:rPr lang="ru-RU" sz="2400" i="1" dirty="0" err="1" smtClean="0"/>
              <a:t>Y</a:t>
            </a:r>
            <a:r>
              <a:rPr lang="ru-RU" sz="2400" dirty="0" smtClean="0"/>
              <a:t> ‑ результат экономической деятельности (выпуск, валовая добавленная стоимость, национальный доход, прибыль); </a:t>
            </a:r>
          </a:p>
          <a:p>
            <a:r>
              <a:rPr lang="ru-RU" sz="2400" dirty="0" smtClean="0"/>
              <a:t>      К </a:t>
            </a:r>
            <a:r>
              <a:rPr lang="ru-RU" sz="2400" dirty="0" smtClean="0"/>
              <a:t>‑ капитальные ресурсы (среднегодовая стоимость основного капитала, среднегодовая стоимость совокупного капитала); </a:t>
            </a:r>
          </a:p>
          <a:p>
            <a:r>
              <a:rPr lang="ru-RU" sz="2400" i="1" dirty="0" smtClean="0"/>
              <a:t>      </a:t>
            </a:r>
            <a:r>
              <a:rPr lang="ru-RU" sz="2400" i="1" dirty="0" err="1" smtClean="0"/>
              <a:t>L</a:t>
            </a:r>
            <a:r>
              <a:rPr lang="ru-RU" sz="2400" dirty="0" smtClean="0"/>
              <a:t> </a:t>
            </a:r>
            <a:r>
              <a:rPr lang="ru-RU" sz="2400" dirty="0" smtClean="0"/>
              <a:t>‑ трудовые ресурсы (среднегодовая численность занятых в экономике или совокупное отработанное время); </a:t>
            </a:r>
          </a:p>
          <a:p>
            <a:r>
              <a:rPr lang="ru-RU" sz="2400" i="1" dirty="0" smtClean="0"/>
              <a:t>      е</a:t>
            </a:r>
            <a:r>
              <a:rPr lang="ru-RU" sz="2400" dirty="0" smtClean="0"/>
              <a:t> </a:t>
            </a:r>
            <a:r>
              <a:rPr lang="ru-RU" sz="2400" dirty="0" smtClean="0"/>
              <a:t>‑ основание натурального логарифма; </a:t>
            </a:r>
          </a:p>
          <a:p>
            <a:r>
              <a:rPr lang="ru-RU" sz="2400" i="1" dirty="0" smtClean="0"/>
              <a:t>      </a:t>
            </a:r>
            <a:r>
              <a:rPr lang="ru-RU" sz="2400" i="1" dirty="0" err="1" smtClean="0"/>
              <a:t>t</a:t>
            </a:r>
            <a:r>
              <a:rPr lang="ru-RU" sz="2400" dirty="0" smtClean="0"/>
              <a:t> </a:t>
            </a:r>
            <a:r>
              <a:rPr lang="ru-RU" sz="2400" dirty="0" smtClean="0"/>
              <a:t>‑ время (в годах); </a:t>
            </a:r>
          </a:p>
          <a:p>
            <a:r>
              <a:rPr lang="ru-RU" sz="2400" dirty="0" smtClean="0"/>
              <a:t>      А</a:t>
            </a:r>
            <a:r>
              <a:rPr lang="ru-RU" sz="2400" dirty="0" smtClean="0"/>
              <a:t>, </a:t>
            </a:r>
            <a:r>
              <a:rPr lang="ru-RU" sz="2400" dirty="0" err="1" smtClean="0"/>
              <a:t>α, β </a:t>
            </a:r>
            <a:r>
              <a:rPr lang="ru-RU" sz="2400" dirty="0" smtClean="0"/>
              <a:t>и </a:t>
            </a:r>
            <a:r>
              <a:rPr lang="ru-RU" sz="2400" dirty="0" err="1" smtClean="0"/>
              <a:t>γ </a:t>
            </a:r>
            <a:r>
              <a:rPr lang="ru-RU" sz="2400" dirty="0" smtClean="0"/>
              <a:t>‑ параметры производственной </a:t>
            </a:r>
            <a:r>
              <a:rPr lang="ru-RU" sz="2400" dirty="0" smtClean="0"/>
              <a:t>функции.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40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Параметры корреляционно-регрессионного уравнения рассчитываются на основе следующего уравнения: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400" i="1" dirty="0" err="1" smtClean="0"/>
              <a:t>Y</a:t>
            </a:r>
            <a:r>
              <a:rPr lang="ru-RU" sz="2400" dirty="0" smtClean="0"/>
              <a:t> = а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 + а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х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+ а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х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+ ... + </a:t>
            </a:r>
            <a:r>
              <a:rPr lang="ru-RU" sz="2400" dirty="0" err="1" smtClean="0"/>
              <a:t>а</a:t>
            </a:r>
            <a:r>
              <a:rPr lang="ru-RU" sz="2400" i="1" baseline="-25000" dirty="0" err="1" smtClean="0"/>
              <a:t>n</a:t>
            </a:r>
            <a:r>
              <a:rPr lang="ru-RU" sz="2400" dirty="0" err="1" smtClean="0"/>
              <a:t>х</a:t>
            </a:r>
            <a:r>
              <a:rPr lang="ru-RU" sz="2400" i="1" baseline="-25000" dirty="0" err="1" smtClean="0"/>
              <a:t>n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smtClean="0"/>
              <a:t>где </a:t>
            </a:r>
            <a:r>
              <a:rPr lang="ru-RU" sz="2400" i="1" dirty="0" err="1" smtClean="0"/>
              <a:t>Y</a:t>
            </a:r>
            <a:r>
              <a:rPr lang="ru-RU" sz="2400" dirty="0" smtClean="0"/>
              <a:t> - результативный показатель; </a:t>
            </a:r>
            <a:endParaRPr lang="ru-RU" sz="2400" dirty="0" smtClean="0"/>
          </a:p>
          <a:p>
            <a:pPr algn="just"/>
            <a:r>
              <a:rPr lang="ru-RU" sz="2400" i="1" dirty="0" smtClean="0"/>
              <a:t> </a:t>
            </a:r>
            <a:r>
              <a:rPr lang="ru-RU" sz="2400" i="1" dirty="0" smtClean="0"/>
              <a:t>     х</a:t>
            </a:r>
            <a:r>
              <a:rPr lang="ru-RU" sz="2400" baseline="-25000" dirty="0" smtClean="0"/>
              <a:t>1</a:t>
            </a:r>
            <a:r>
              <a:rPr lang="ru-RU" sz="2400" i="1" dirty="0" smtClean="0"/>
              <a:t>, х</a:t>
            </a:r>
            <a:r>
              <a:rPr lang="ru-RU" sz="2400" baseline="-25000" dirty="0" smtClean="0"/>
              <a:t>2</a:t>
            </a:r>
            <a:r>
              <a:rPr lang="ru-RU" sz="2400" i="1" dirty="0" smtClean="0"/>
              <a:t>,... , </a:t>
            </a:r>
            <a:r>
              <a:rPr lang="ru-RU" sz="2400" i="1" dirty="0" err="1" smtClean="0"/>
              <a:t>х</a:t>
            </a:r>
            <a:r>
              <a:rPr lang="ru-RU" sz="2400" i="1" baseline="-25000" dirty="0" err="1" smtClean="0"/>
              <a:t>n</a:t>
            </a:r>
            <a:r>
              <a:rPr lang="ru-RU" sz="2400" dirty="0" smtClean="0"/>
              <a:t> - факторные показатели; </a:t>
            </a:r>
            <a:endParaRPr lang="ru-RU" sz="2400" dirty="0" smtClean="0"/>
          </a:p>
          <a:p>
            <a:pPr algn="just"/>
            <a:r>
              <a:rPr lang="ru-RU" sz="2400" dirty="0" smtClean="0"/>
              <a:t> </a:t>
            </a:r>
            <a:r>
              <a:rPr lang="ru-RU" sz="2400" dirty="0" smtClean="0"/>
              <a:t>     а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, а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а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,... , </a:t>
            </a:r>
            <a:r>
              <a:rPr lang="ru-RU" sz="2400" dirty="0" err="1" smtClean="0"/>
              <a:t>а</a:t>
            </a:r>
            <a:r>
              <a:rPr lang="ru-RU" sz="2400" i="1" baseline="-25000" dirty="0" err="1" smtClean="0"/>
              <a:t>n</a:t>
            </a:r>
            <a:r>
              <a:rPr lang="ru-RU" sz="2400" dirty="0" smtClean="0"/>
              <a:t> - параметры, определяемые путем решения системы нормальных уравнений.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В качестве результативного показателя обычно выступают выпуск продукции, валовой внутренний продукт, национальный доход.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Факторными признаками являются показатели трудового потенциала (численность занятых или отработанное рабочее время) и материального потенциала (основные фонды, оборотные фонды, капиталовложения с соответствующим временным лагом, совокупный капитал), экспорт, импорт и др. </a:t>
            </a:r>
          </a:p>
          <a:p>
            <a:pPr algn="just">
              <a:spcBef>
                <a:spcPts val="1200"/>
              </a:spcBef>
            </a:pP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42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263" y="116632"/>
            <a:ext cx="8785225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Международные сопоставления можно осуществлять по всем показателям производительности труда ‑ натуральным, трудовым и стоимостным.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Сравнение натуральных </a:t>
            </a:r>
            <a:r>
              <a:rPr lang="ru-RU" sz="2400" dirty="0" smtClean="0"/>
              <a:t>показателей </a:t>
            </a:r>
            <a:r>
              <a:rPr lang="ru-RU" sz="2400" dirty="0" smtClean="0"/>
              <a:t>имеет определенные преимущества перед сравнением других показателей, так как в этом случае не надо решать проблему сопоставимости валют конкретных стран. </a:t>
            </a:r>
          </a:p>
          <a:p>
            <a:pPr algn="just">
              <a:spcBef>
                <a:spcPts val="1200"/>
              </a:spcBef>
            </a:pPr>
            <a:r>
              <a:rPr lang="ru-RU" sz="2400" dirty="0" smtClean="0"/>
              <a:t>Сопоставление натуральных показателей осуществляется по формуле</a:t>
            </a:r>
            <a:r>
              <a:rPr lang="ru-RU" sz="2400" dirty="0" smtClean="0"/>
              <a:t>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83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3649" name="Object 1"/>
          <p:cNvGraphicFramePr>
            <a:graphicFrameLocks noChangeAspect="1"/>
          </p:cNvGraphicFramePr>
          <p:nvPr/>
        </p:nvGraphicFramePr>
        <p:xfrm>
          <a:off x="2569624" y="3645024"/>
          <a:ext cx="3946592" cy="1080120"/>
        </p:xfrm>
        <a:graphic>
          <a:graphicData uri="http://schemas.openxmlformats.org/presentationml/2006/ole">
            <p:oleObj spid="_x0000_s283649" name="Equation" r:id="rId3" imgW="1815840" imgH="495000" progId="Equation.DSMT4">
              <p:embed/>
            </p:oleObj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263" y="4739660"/>
            <a:ext cx="8785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где </a:t>
            </a:r>
            <a:r>
              <a:rPr lang="ru-RU" sz="2400" i="1" dirty="0" err="1" smtClean="0"/>
              <a:t>q</a:t>
            </a:r>
            <a:r>
              <a:rPr lang="ru-RU" sz="2400" i="1" baseline="-25000" dirty="0" err="1" smtClean="0"/>
              <a:t>A</a:t>
            </a:r>
            <a:r>
              <a:rPr lang="ru-RU" sz="2400" dirty="0" smtClean="0"/>
              <a:t> и </a:t>
            </a:r>
            <a:r>
              <a:rPr lang="ru-RU" sz="2400" i="1" dirty="0" err="1" smtClean="0"/>
              <a:t>q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выпуск данного вида продукции соответственно в странах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; </a:t>
            </a:r>
          </a:p>
          <a:p>
            <a:pPr algn="just"/>
            <a:r>
              <a:rPr lang="ru-RU" sz="2400" dirty="0" smtClean="0"/>
              <a:t>      </a:t>
            </a:r>
            <a:r>
              <a:rPr lang="ru-RU" sz="2400" dirty="0" err="1" smtClean="0"/>
              <a:t>Т</a:t>
            </a:r>
            <a:r>
              <a:rPr lang="ru-RU" sz="2400" i="1" baseline="-25000" dirty="0" err="1" smtClean="0"/>
              <a:t>A</a:t>
            </a:r>
            <a:r>
              <a:rPr lang="ru-RU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dirty="0" err="1" smtClean="0"/>
              <a:t>Т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затраты труда, связанные с производством данного вида продукции в странах </a:t>
            </a:r>
            <a:r>
              <a:rPr lang="ru-RU" sz="2400" i="1" dirty="0" err="1" smtClean="0"/>
              <a:t>A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36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3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43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262384"/>
            <a:ext cx="878522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 smtClean="0"/>
              <a:t>Полученные индивидуальные соотношения уровней производительности труда в сопоставляемых странах дают возможность перейти к сравнению уровней производительности труда в различных отраслях экономики, для этого применяют метод товаров-представителей: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рассчитывают индивидуальные соотношения уровней производительности труда по товарам-представителям, 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определяют соотношение уровня производительности труда в целом по отрасли как среднюю взвешенную величину из индивидуальных соотношений: </a:t>
            </a:r>
            <a:endParaRPr lang="ru-RU" sz="2400" dirty="0"/>
          </a:p>
        </p:txBody>
      </p:sp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2625" name="Object 1"/>
          <p:cNvGraphicFramePr>
            <a:graphicFrameLocks noChangeAspect="1"/>
          </p:cNvGraphicFramePr>
          <p:nvPr/>
        </p:nvGraphicFramePr>
        <p:xfrm>
          <a:off x="1547664" y="4941168"/>
          <a:ext cx="3054131" cy="1440160"/>
        </p:xfrm>
        <a:graphic>
          <a:graphicData uri="http://schemas.openxmlformats.org/presentationml/2006/ole">
            <p:oleObj spid="_x0000_s282625" name="Equation" r:id="rId3" imgW="1168200" imgH="558720" progId="Equation.DSMT4">
              <p:embed/>
            </p:oleObj>
          </a:graphicData>
        </a:graphic>
      </p:graphicFrame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2627" name="Object 3"/>
          <p:cNvGraphicFramePr>
            <a:graphicFrameLocks noChangeAspect="1"/>
          </p:cNvGraphicFramePr>
          <p:nvPr/>
        </p:nvGraphicFramePr>
        <p:xfrm>
          <a:off x="4788024" y="4938826"/>
          <a:ext cx="3059098" cy="1442502"/>
        </p:xfrm>
        <a:graphic>
          <a:graphicData uri="http://schemas.openxmlformats.org/presentationml/2006/ole">
            <p:oleObj spid="_x0000_s282627" name="Equation" r:id="rId4" imgW="11682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2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2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2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44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476672"/>
            <a:ext cx="8785225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/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 (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)</a:t>
            </a:r>
            <a:r>
              <a:rPr lang="ru-RU" sz="2400" dirty="0" smtClean="0"/>
              <a:t> 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/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 (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)</a:t>
            </a:r>
            <a:r>
              <a:rPr lang="ru-RU" sz="2400" dirty="0" smtClean="0"/>
              <a:t> ‑ соотношения уровня производительности труда в отрасли экономики по весам страны </a:t>
            </a:r>
            <a:r>
              <a:rPr lang="ru-RU" sz="2400" i="1" dirty="0" smtClean="0"/>
              <a:t>А</a:t>
            </a:r>
            <a:r>
              <a:rPr lang="ru-RU" sz="2400" dirty="0" smtClean="0"/>
              <a:t> и страны </a:t>
            </a:r>
            <a:r>
              <a:rPr lang="ru-RU" sz="2400" i="1" dirty="0" smtClean="0"/>
              <a:t>В</a:t>
            </a:r>
            <a:r>
              <a:rPr lang="ru-RU" sz="2400" dirty="0" smtClean="0"/>
              <a:t>;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i="1" dirty="0" err="1" smtClean="0"/>
              <a:t>i</a:t>
            </a:r>
            <a:r>
              <a:rPr lang="ru-RU" sz="2400" i="1" baseline="-25000" dirty="0" err="1" smtClean="0"/>
              <a:t>w</a:t>
            </a:r>
            <a:r>
              <a:rPr lang="ru-RU" sz="2400" dirty="0" smtClean="0"/>
              <a:t> ‑ индивидуальные соотношения производительности труда по товарам-представителям;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err="1" smtClean="0"/>
              <a:t>Т</a:t>
            </a:r>
            <a:r>
              <a:rPr lang="ru-RU" sz="2400" i="1" baseline="-25000" dirty="0" err="1" smtClean="0"/>
              <a:t>A</a:t>
            </a:r>
            <a:r>
              <a:rPr lang="ru-RU" sz="2400" dirty="0" smtClean="0"/>
              <a:t> и </a:t>
            </a:r>
            <a:r>
              <a:rPr lang="ru-RU" sz="2400" dirty="0" err="1" smtClean="0"/>
              <a:t>Т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затраты труда на производство товаров-представителей в странах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45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332430"/>
            <a:ext cx="878522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Соотношения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/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(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)</a:t>
            </a:r>
            <a:r>
              <a:rPr lang="ru-RU" sz="2400" dirty="0" smtClean="0"/>
              <a:t> 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/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(</a:t>
            </a:r>
            <a:r>
              <a:rPr lang="ru-RU" sz="2400" i="1" baseline="-25000" dirty="0" err="1" smtClean="0"/>
              <a:t>B</a:t>
            </a:r>
            <a:r>
              <a:rPr lang="ru-RU" sz="2400" i="1" baseline="-25000" dirty="0" smtClean="0"/>
              <a:t>)</a:t>
            </a:r>
            <a:r>
              <a:rPr lang="ru-RU" sz="2400" dirty="0" smtClean="0"/>
              <a:t> будут зависеть от распределения затрат труда на производство товаров-представителей в странах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Большинство </a:t>
            </a:r>
            <a:r>
              <a:rPr lang="ru-RU" sz="2400" dirty="0" smtClean="0"/>
              <a:t>экономистов считает, что наиболее точно и объективно соотношение уровней производительности труда отражает средняя геометрическая величина из двух вышеупомянутых соотношений: </a:t>
            </a:r>
            <a:endParaRPr lang="ru-RU" sz="2400" dirty="0"/>
          </a:p>
        </p:txBody>
      </p:sp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0577" name="Object 1"/>
          <p:cNvGraphicFramePr>
            <a:graphicFrameLocks noChangeAspect="1"/>
          </p:cNvGraphicFramePr>
          <p:nvPr/>
        </p:nvGraphicFramePr>
        <p:xfrm>
          <a:off x="2051720" y="3501008"/>
          <a:ext cx="4396488" cy="1008112"/>
        </p:xfrm>
        <a:graphic>
          <a:graphicData uri="http://schemas.openxmlformats.org/presentationml/2006/ole">
            <p:oleObj spid="_x0000_s280577" name="Equation" r:id="rId3" imgW="1498320" imgH="342720" progId="Equation.DSMT4">
              <p:embed/>
            </p:oleObj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512" y="4830251"/>
            <a:ext cx="878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i="1" baseline="-25000" dirty="0" err="1" smtClean="0"/>
              <a:t>A</a:t>
            </a:r>
            <a:r>
              <a:rPr lang="ru-RU" sz="2400" i="1" baseline="-25000" dirty="0" smtClean="0"/>
              <a:t>/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соотношение уровней производительности труда в данной отрасли экономики в странах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0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0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46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188640"/>
            <a:ext cx="8785225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/>
              <a:t>Существует ряд методов сопоставления стоимостных показателей производительности труда, описанных в трудах западных экономистов и применяющихся в практике международных сопоставлений. </a:t>
            </a:r>
            <a:endParaRPr lang="ru-RU" sz="2400" dirty="0" smtClean="0"/>
          </a:p>
          <a:p>
            <a:pPr algn="just">
              <a:spcAft>
                <a:spcPts val="1800"/>
              </a:spcAft>
            </a:pPr>
            <a:r>
              <a:rPr lang="ru-RU" sz="2400" dirty="0" smtClean="0"/>
              <a:t>Одним </a:t>
            </a:r>
            <a:r>
              <a:rPr lang="ru-RU" sz="2400" dirty="0" smtClean="0"/>
              <a:t>из наиболее часто применяемых методов является сопоставление объема выработки на единицу затрат труда. При этом объем выработки определяется в единой оценке для сравниваемых стран. В этом случае расчет производится по формуле:</a:t>
            </a:r>
            <a:endParaRPr lang="ru-RU" sz="2400" dirty="0"/>
          </a:p>
        </p:txBody>
      </p:sp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9553" name="Object 1"/>
          <p:cNvGraphicFramePr>
            <a:graphicFrameLocks noChangeAspect="1"/>
          </p:cNvGraphicFramePr>
          <p:nvPr/>
        </p:nvGraphicFramePr>
        <p:xfrm>
          <a:off x="1736375" y="3861048"/>
          <a:ext cx="5859961" cy="1152128"/>
        </p:xfrm>
        <a:graphic>
          <a:graphicData uri="http://schemas.openxmlformats.org/presentationml/2006/ole">
            <p:oleObj spid="_x0000_s279553" name="Equation" r:id="rId3" imgW="2806560" imgH="558720" progId="Equation.DSMT4">
              <p:embed/>
            </p:oleObj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512" y="5099700"/>
            <a:ext cx="8785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 smtClean="0"/>
              <a:t>где </a:t>
            </a:r>
            <a:r>
              <a:rPr lang="ru-RU" sz="2400" i="1" dirty="0" err="1" smtClean="0"/>
              <a:t>q</a:t>
            </a:r>
            <a:r>
              <a:rPr lang="ru-RU" sz="2400" i="1" baseline="-25000" dirty="0" err="1" smtClean="0"/>
              <a:t>A</a:t>
            </a:r>
            <a:r>
              <a:rPr lang="ru-RU" sz="2400" dirty="0" smtClean="0"/>
              <a:t> и </a:t>
            </a:r>
            <a:r>
              <a:rPr lang="ru-RU" sz="2400" i="1" dirty="0" err="1" smtClean="0"/>
              <a:t>q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выпуск продукции соответственно в странах </a:t>
            </a:r>
            <a:r>
              <a:rPr lang="ru-RU" sz="2400" dirty="0" smtClean="0"/>
              <a:t>       </a:t>
            </a:r>
            <a:r>
              <a:rPr lang="ru-RU" sz="2400" i="1" dirty="0" smtClean="0"/>
              <a:t>А</a:t>
            </a:r>
            <a:r>
              <a:rPr lang="ru-RU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i="1" dirty="0" smtClean="0"/>
              <a:t>В</a:t>
            </a:r>
            <a:r>
              <a:rPr lang="ru-RU" sz="2400" dirty="0" smtClean="0"/>
              <a:t>; </a:t>
            </a:r>
          </a:p>
          <a:p>
            <a:r>
              <a:rPr lang="ru-RU" sz="2400" dirty="0" smtClean="0"/>
              <a:t>      </a:t>
            </a:r>
            <a:r>
              <a:rPr lang="ru-RU" sz="2400" dirty="0" err="1" smtClean="0"/>
              <a:t>Т</a:t>
            </a:r>
            <a:r>
              <a:rPr lang="ru-RU" sz="2400" i="1" baseline="-25000" dirty="0" err="1" smtClean="0"/>
              <a:t>A</a:t>
            </a:r>
            <a:r>
              <a:rPr lang="ru-RU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dirty="0" err="1" smtClean="0"/>
              <a:t>T</a:t>
            </a:r>
            <a:r>
              <a:rPr lang="ru-RU" sz="2400" i="1" baseline="-25000" dirty="0" err="1" smtClean="0"/>
              <a:t>B</a:t>
            </a:r>
            <a:r>
              <a:rPr lang="ru-RU" sz="2400" dirty="0" smtClean="0"/>
              <a:t> ‑ затраты труда на этот выпуск в странах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ru-RU" sz="2400" i="1" dirty="0" smtClean="0"/>
              <a:t>В</a:t>
            </a:r>
            <a:r>
              <a:rPr lang="ru-RU" sz="2400" dirty="0" smtClean="0"/>
              <a:t>; </a:t>
            </a:r>
          </a:p>
          <a:p>
            <a:r>
              <a:rPr lang="ru-RU" sz="2400" i="1" dirty="0" smtClean="0"/>
              <a:t>       р</a:t>
            </a:r>
            <a:r>
              <a:rPr lang="ru-RU" sz="2400" dirty="0" smtClean="0"/>
              <a:t> </a:t>
            </a:r>
            <a:r>
              <a:rPr lang="ru-RU" sz="2400" dirty="0" smtClean="0"/>
              <a:t>‑ сопоставимые цены на выпускаемую продукцию.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9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9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76456" y="6525022"/>
            <a:ext cx="467296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47</a:t>
            </a:fld>
            <a:endParaRPr lang="ru-RU" sz="18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388" y="44624"/>
            <a:ext cx="87852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Недостаток показателя выработки на единицу затрат труда как показателя производительности труда состоит в том, что ее уровень сильно зависит от величины перенесенной стоимости (материальных затрат на производство продукции). </a:t>
            </a:r>
            <a:endParaRPr lang="ru-RU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Поэтому </a:t>
            </a:r>
            <a:r>
              <a:rPr lang="ru-RU" sz="2400" dirty="0" smtClean="0"/>
              <a:t>некоторые западные экономисты предлагают использовать для сопоставления показатели, основанные на исключении перенесенной стоимости из стоимости производимой продукции. К таким показателям относятся: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1) производство валовой добавленной стоимости на единицу затрат труда;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2) производство чистой добавленной стоимости на единицу затрат труда.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5</a:t>
            </a:fld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6024" y="954594"/>
            <a:ext cx="8676456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В соответствии с Общероссийским классификатором профессий, должностей служащих и тарифных разрядов (</a:t>
            </a:r>
            <a:r>
              <a:rPr lang="ru-RU" sz="2400" dirty="0" err="1" smtClean="0"/>
              <a:t>ОКПДТР</a:t>
            </a:r>
            <a:r>
              <a:rPr lang="ru-RU" sz="2400" dirty="0" smtClean="0"/>
              <a:t>) на уровне предприятий и организаций выделяют следующие категории персонала: </a:t>
            </a:r>
            <a:r>
              <a:rPr lang="ru-RU" sz="2400" i="1" dirty="0" smtClean="0"/>
              <a:t>руководители</a:t>
            </a:r>
            <a:r>
              <a:rPr lang="ru-RU" sz="2400" dirty="0" smtClean="0"/>
              <a:t>, </a:t>
            </a:r>
            <a:r>
              <a:rPr lang="ru-RU" sz="2400" i="1" dirty="0" smtClean="0"/>
              <a:t>специалисты</a:t>
            </a:r>
            <a:r>
              <a:rPr lang="ru-RU" sz="2400" dirty="0" smtClean="0"/>
              <a:t>, </a:t>
            </a:r>
            <a:r>
              <a:rPr lang="ru-RU" sz="2400" i="1" dirty="0" smtClean="0"/>
              <a:t>служащие</a:t>
            </a:r>
            <a:r>
              <a:rPr lang="ru-RU" sz="2400" dirty="0" smtClean="0"/>
              <a:t> и </a:t>
            </a:r>
            <a:r>
              <a:rPr lang="ru-RU" sz="2400" i="1" dirty="0" smtClean="0"/>
              <a:t>рабочие</a:t>
            </a:r>
            <a:r>
              <a:rPr lang="ru-RU" sz="2400" dirty="0" smtClean="0"/>
              <a:t>. Рабочих могут подразделять на основных и вспомогательных, постоянных, временных и сезонных.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179388" y="47521"/>
            <a:ext cx="8785225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dirty="0" smtClean="0"/>
              <a:t>Постоянное изменение численности работников предприятий и организаций называется </a:t>
            </a:r>
            <a:r>
              <a:rPr lang="ru-RU" sz="2400" i="1" dirty="0" smtClean="0"/>
              <a:t>оборотом рабочей силы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smtClean="0"/>
              <a:t>Различают </a:t>
            </a:r>
            <a:r>
              <a:rPr lang="ru-RU" sz="2400" i="1" dirty="0" smtClean="0"/>
              <a:t>оборот по приему</a:t>
            </a:r>
            <a:r>
              <a:rPr lang="ru-RU" sz="2400" dirty="0" smtClean="0"/>
              <a:t> и </a:t>
            </a:r>
            <a:r>
              <a:rPr lang="ru-RU" sz="2400" i="1" dirty="0" smtClean="0"/>
              <a:t>оборот по выбытию</a:t>
            </a:r>
            <a:r>
              <a:rPr lang="ru-RU" sz="2400" dirty="0" smtClean="0"/>
              <a:t>. </a:t>
            </a:r>
          </a:p>
          <a:p>
            <a:pPr algn="just"/>
            <a:r>
              <a:rPr lang="ru-RU" sz="2400" dirty="0" smtClean="0"/>
              <a:t>Выделяется несколько направлений приема работников: </a:t>
            </a:r>
          </a:p>
          <a:p>
            <a:pPr algn="just"/>
            <a:r>
              <a:rPr lang="ru-RU" sz="2400" dirty="0" smtClean="0"/>
              <a:t>по направлению служб занятости и трудоустройства, </a:t>
            </a:r>
          </a:p>
          <a:p>
            <a:pPr algn="just"/>
            <a:r>
              <a:rPr lang="ru-RU" sz="2400" dirty="0" smtClean="0"/>
              <a:t>по инициативе самого предприятия, </a:t>
            </a:r>
          </a:p>
          <a:p>
            <a:pPr algn="just"/>
            <a:r>
              <a:rPr lang="ru-RU" sz="2400" dirty="0" smtClean="0"/>
              <a:t>в порядке перевода с других предприятий, </a:t>
            </a:r>
          </a:p>
          <a:p>
            <a:pPr algn="just"/>
            <a:r>
              <a:rPr lang="ru-RU" sz="2400" dirty="0" smtClean="0"/>
              <a:t>после окончания учебных заведений. </a:t>
            </a:r>
          </a:p>
          <a:p>
            <a:pPr algn="just"/>
            <a:r>
              <a:rPr lang="ru-RU" sz="2400" dirty="0" smtClean="0"/>
              <a:t>Причинами выбытия работников являются: </a:t>
            </a:r>
          </a:p>
          <a:p>
            <a:pPr algn="just"/>
            <a:r>
              <a:rPr lang="ru-RU" sz="2400" dirty="0" smtClean="0"/>
              <a:t>призыв в армию, </a:t>
            </a:r>
          </a:p>
          <a:p>
            <a:pPr algn="just"/>
            <a:r>
              <a:rPr lang="ru-RU" sz="2400" dirty="0" smtClean="0"/>
              <a:t>поступление в учебные заведения, </a:t>
            </a:r>
          </a:p>
          <a:p>
            <a:pPr algn="just"/>
            <a:r>
              <a:rPr lang="ru-RU" sz="2400" dirty="0" smtClean="0"/>
              <a:t>перевод на другие предприятия, </a:t>
            </a:r>
          </a:p>
          <a:p>
            <a:pPr algn="just"/>
            <a:r>
              <a:rPr lang="ru-RU" sz="2400" dirty="0" smtClean="0"/>
              <a:t>окончание сроков договора найма, </a:t>
            </a:r>
          </a:p>
          <a:p>
            <a:pPr algn="just"/>
            <a:r>
              <a:rPr lang="ru-RU" sz="2400" dirty="0" smtClean="0"/>
              <a:t>выход на пенсию, смерть работника, </a:t>
            </a:r>
          </a:p>
          <a:p>
            <a:pPr algn="just"/>
            <a:r>
              <a:rPr lang="ru-RU" sz="2400" dirty="0" smtClean="0"/>
              <a:t>сокращение штата, </a:t>
            </a:r>
          </a:p>
          <a:p>
            <a:pPr algn="just"/>
            <a:r>
              <a:rPr lang="ru-RU" sz="2400" dirty="0" smtClean="0"/>
              <a:t>по собственному желанию, за прогулы и другие нарушения трудовой дисциплины. 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6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8000"/>
                            </p:stCondLst>
                            <p:childTnLst>
                              <p:par>
                                <p:cTn id="1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7</a:t>
            </a:fld>
            <a:endParaRPr lang="ru-RU" sz="1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56" y="404664"/>
            <a:ext cx="8871498" cy="568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8</a:t>
            </a:fld>
            <a:endParaRPr lang="ru-RU" sz="1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55355"/>
            <a:ext cx="8640960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i="1" dirty="0" smtClean="0"/>
              <a:t>Абсолютными показателями оборота рабочей силы</a:t>
            </a:r>
            <a:r>
              <a:rPr lang="ru-RU" sz="2400" dirty="0" smtClean="0"/>
              <a:t> на предприятии выступают число работников, принятых за анализируемый период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пр</a:t>
            </a:r>
            <a:r>
              <a:rPr lang="ru-RU" sz="2400" dirty="0" smtClean="0"/>
              <a:t>), и число работников, выбывших с предприятия за анализируемый период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выб</a:t>
            </a:r>
            <a:r>
              <a:rPr lang="ru-RU" sz="2400" dirty="0" smtClean="0"/>
              <a:t>).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Сумма этих показателей отражает </a:t>
            </a:r>
            <a:r>
              <a:rPr lang="ru-RU" sz="2400" i="1" dirty="0" smtClean="0"/>
              <a:t>валовой оборот рабочей силы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250825" y="835025"/>
            <a:ext cx="8713788" cy="594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 i="1" dirty="0" smtClean="0"/>
              <a:t>Оценка интенсивности оборота</a:t>
            </a:r>
            <a:r>
              <a:rPr lang="ru-RU" sz="2400" dirty="0" smtClean="0"/>
              <a:t> предполагает сравнение этих абсолютных величин принятых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пр</a:t>
            </a:r>
            <a:r>
              <a:rPr lang="ru-RU" sz="2400" dirty="0" smtClean="0"/>
              <a:t>) и выбывших работников (</a:t>
            </a:r>
            <a:r>
              <a:rPr lang="ru-RU" sz="2400" dirty="0" err="1" smtClean="0"/>
              <a:t>Т</a:t>
            </a:r>
            <a:r>
              <a:rPr lang="ru-RU" sz="2400" i="1" dirty="0" err="1" smtClean="0"/>
              <a:t>выб</a:t>
            </a:r>
            <a:r>
              <a:rPr lang="ru-RU" sz="2400" dirty="0" smtClean="0"/>
              <a:t>) со среднесписочной их численностью    ( ) (хотя в таком расчете и допускается определенная методологическая неточность, обусловленная несопоставимостью моментных величин принятых и выбывших работников со средней их численностью): </a:t>
            </a:r>
          </a:p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 dirty="0" smtClean="0"/>
              <a:t>Коэффициент приема</a:t>
            </a:r>
          </a:p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 dirty="0" smtClean="0"/>
              <a:t>Коэффициент выбытия (увольнения) </a:t>
            </a:r>
          </a:p>
          <a:p>
            <a:pPr algn="just">
              <a:lnSpc>
                <a:spcPct val="130000"/>
              </a:lnSpc>
              <a:spcBef>
                <a:spcPct val="95000"/>
              </a:spcBef>
            </a:pPr>
            <a:r>
              <a:rPr lang="ru-RU" sz="2400" dirty="0" smtClean="0"/>
              <a:t>Коэффициент движения рабочей силы        </a:t>
            </a:r>
            <a:r>
              <a:rPr lang="ru-RU" sz="2400" dirty="0" err="1" smtClean="0"/>
              <a:t>К</a:t>
            </a:r>
            <a:r>
              <a:rPr lang="ru-RU" sz="2400" baseline="-25000" dirty="0" err="1" smtClean="0"/>
              <a:t>движ</a:t>
            </a:r>
            <a:r>
              <a:rPr lang="ru-RU" sz="2400" dirty="0" smtClean="0"/>
              <a:t> = </a:t>
            </a:r>
            <a:r>
              <a:rPr lang="ru-RU" sz="2400" dirty="0" err="1" smtClean="0"/>
              <a:t>К</a:t>
            </a:r>
            <a:r>
              <a:rPr lang="ru-RU" sz="2400" baseline="-25000" dirty="0" err="1" smtClean="0"/>
              <a:t>пр</a:t>
            </a:r>
            <a:r>
              <a:rPr lang="ru-RU" sz="2400" dirty="0" smtClean="0"/>
              <a:t> – </a:t>
            </a:r>
            <a:r>
              <a:rPr lang="ru-RU" sz="2400" dirty="0" err="1" smtClean="0"/>
              <a:t>К</a:t>
            </a:r>
            <a:r>
              <a:rPr lang="ru-RU" sz="2400" baseline="-25000" dirty="0" err="1" smtClean="0"/>
              <a:t>выб</a:t>
            </a:r>
            <a:endParaRPr lang="ru-RU" sz="2400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9</a:t>
            </a:fld>
            <a:endParaRPr lang="ru-RU" sz="1800" b="1" dirty="0"/>
          </a:p>
        </p:txBody>
      </p:sp>
      <p:graphicFrame>
        <p:nvGraphicFramePr>
          <p:cNvPr id="239618" name="Object 2"/>
          <p:cNvGraphicFramePr>
            <a:graphicFrameLocks noChangeAspect="1"/>
          </p:cNvGraphicFramePr>
          <p:nvPr/>
        </p:nvGraphicFramePr>
        <p:xfrm>
          <a:off x="420936" y="2348880"/>
          <a:ext cx="240027" cy="360040"/>
        </p:xfrm>
        <a:graphic>
          <a:graphicData uri="http://schemas.openxmlformats.org/presentationml/2006/ole">
            <p:oleObj spid="_x0000_s239618" name="Equation" r:id="rId3" imgW="152280" imgH="228600" progId="Equation.DSMT4">
              <p:embed/>
            </p:oleObj>
          </a:graphicData>
        </a:graphic>
      </p:graphicFrame>
      <p:graphicFrame>
        <p:nvGraphicFramePr>
          <p:cNvPr id="239624" name="Object 8"/>
          <p:cNvGraphicFramePr>
            <a:graphicFrameLocks noChangeAspect="1"/>
          </p:cNvGraphicFramePr>
          <p:nvPr/>
        </p:nvGraphicFramePr>
        <p:xfrm>
          <a:off x="6741241" y="4365104"/>
          <a:ext cx="2079231" cy="648072"/>
        </p:xfrm>
        <a:graphic>
          <a:graphicData uri="http://schemas.openxmlformats.org/presentationml/2006/ole">
            <p:oleObj spid="_x0000_s239624" name="Equation" r:id="rId4" imgW="977760" imgH="304560" progId="Equation.DSMT4">
              <p:embed/>
            </p:oleObj>
          </a:graphicData>
        </a:graphic>
      </p:graphicFrame>
      <p:graphicFrame>
        <p:nvGraphicFramePr>
          <p:cNvPr id="239625" name="Object 9"/>
          <p:cNvGraphicFramePr>
            <a:graphicFrameLocks noChangeAspect="1"/>
          </p:cNvGraphicFramePr>
          <p:nvPr/>
        </p:nvGraphicFramePr>
        <p:xfrm>
          <a:off x="6300192" y="5229200"/>
          <a:ext cx="2562830" cy="648072"/>
        </p:xfrm>
        <a:graphic>
          <a:graphicData uri="http://schemas.openxmlformats.org/presentationml/2006/ole">
            <p:oleObj spid="_x0000_s239625" name="Equation" r:id="rId5" imgW="11048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9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uiExpand="1" build="p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3155</Words>
  <Application>Microsoft Office PowerPoint</Application>
  <PresentationFormat>Экран (4:3)</PresentationFormat>
  <Paragraphs>333</Paragraphs>
  <Slides>47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47</vt:i4>
      </vt:variant>
    </vt:vector>
  </HeadingPairs>
  <TitlesOfParts>
    <vt:vector size="50" baseType="lpstr">
      <vt:lpstr>Лучи</vt:lpstr>
      <vt:lpstr>Equation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</vt:vector>
  </TitlesOfParts>
  <Company>СтГАУ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YEVGENY</cp:lastModifiedBy>
  <cp:revision>108</cp:revision>
  <dcterms:created xsi:type="dcterms:W3CDTF">2004-02-20T08:27:47Z</dcterms:created>
  <dcterms:modified xsi:type="dcterms:W3CDTF">2014-11-28T06:05:58Z</dcterms:modified>
</cp:coreProperties>
</file>